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872"/>
    <a:srgbClr val="5F6D83"/>
    <a:srgbClr val="99CC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700" autoAdjust="0"/>
  </p:normalViewPr>
  <p:slideViewPr>
    <p:cSldViewPr>
      <p:cViewPr varScale="1">
        <p:scale>
          <a:sx n="116" d="100"/>
          <a:sy n="116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1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DC8C-DB8B-41EB-B14C-048614BF9583}" type="datetimeFigureOut">
              <a:rPr lang="en-US" smtClean="0"/>
              <a:pPr/>
              <a:t>10/10/2012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3FABE-8D36-44C0-BB02-018C4510AC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data/NSF Title and Content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A957AF-53C0-420B-9C2D-77DB1416566C}" type="slidenum">
              <a:rPr lang="en-US" smtClean="0"/>
              <a:pPr algn="ctr"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data/NSF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72400" y="6356350"/>
            <a:ext cx="914400" cy="365125"/>
          </a:xfrm>
        </p:spPr>
        <p:txBody>
          <a:bodyPr/>
          <a:lstStyle>
            <a:lvl1pPr algn="ctr">
              <a:defRPr/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lnSpc>
                <a:spcPct val="100000"/>
              </a:lnSpc>
              <a:buNone/>
              <a:defRPr sz="1800" b="1" baseline="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en-US" dirty="0" smtClean="0"/>
              <a:t>Click to insert code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data/NSF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A957AF-53C0-420B-9C2D-77DB1416566C}" type="slidenum">
              <a:rPr lang="en-US" smtClean="0"/>
              <a:pPr algn="ctr"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758952"/>
            <a:ext cx="8229600" cy="54894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5" cstate="print">
            <a:lum brigh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6350" cap="rnd">
            <a:solidFill>
              <a:schemeClr val="bg1">
                <a:lumMod val="85000"/>
              </a:schemeClr>
            </a:solidFill>
          </a:ln>
          <a:effectLst>
            <a:innerShdw blurRad="63500" dist="50800" dir="5400000">
              <a:srgbClr val="5F6D83">
                <a:alpha val="4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2AA957AF-53C0-420B-9C2D-77DB1416566C}" type="slidenum">
              <a:rPr lang="en-US" smtClean="0"/>
              <a:pPr algn="ctr"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pic>
        <p:nvPicPr>
          <p:cNvPr id="8" name="Picture 7" descr="Transparent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87" y="76200"/>
            <a:ext cx="462013" cy="457200"/>
          </a:xfrm>
          <a:prstGeom prst="rect">
            <a:avLst/>
          </a:prstGeom>
        </p:spPr>
      </p:pic>
      <p:pic>
        <p:nvPicPr>
          <p:cNvPr id="9" name="Picture 8" descr="unidata_6by6.png"/>
          <p:cNvPicPr>
            <a:picLocks noChangeAspect="1"/>
          </p:cNvPicPr>
          <p:nvPr/>
        </p:nvPicPr>
        <p:blipFill>
          <a:blip r:embed="rId7" cstate="print">
            <a:lum bright="-20000"/>
          </a:blip>
          <a:stretch>
            <a:fillRect/>
          </a:stretch>
        </p:blipFill>
        <p:spPr>
          <a:xfrm>
            <a:off x="685800" y="152400"/>
            <a:ext cx="1371600" cy="1992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48734"/>
            <a:ext cx="27013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spc="0" dirty="0" smtClean="0">
                <a:latin typeface="Verdana" pitchFamily="34" charset="0"/>
              </a:rPr>
              <a:t>providing</a:t>
            </a:r>
            <a:r>
              <a:rPr lang="en-US" sz="600" spc="0" baseline="0" dirty="0" smtClean="0">
                <a:latin typeface="Verdana" pitchFamily="34" charset="0"/>
              </a:rPr>
              <a:t> data services,  tools and cyberinfrastructure leadership</a:t>
            </a:r>
            <a:endParaRPr lang="en-US" sz="600" spc="0" dirty="0" smtClean="0">
              <a:latin typeface="Verdana" pitchFamily="34" charset="0"/>
            </a:endParaRPr>
          </a:p>
        </p:txBody>
      </p:sp>
      <p:pic>
        <p:nvPicPr>
          <p:cNvPr id="12" name="Picture 11" descr="nsf1.eps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305800" y="6019800"/>
            <a:ext cx="60872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5" r:id="rId2"/>
    <p:sldLayoutId id="2147483720" r:id="rId3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rgbClr val="04487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fvalin/wrapper-code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nidata/UDUNITS-2" TargetMode="External"/><Relationship Id="rId2" Type="http://schemas.openxmlformats.org/officeDocument/2006/relationships/hyperlink" Target="http://www.unidata.ucar.edu/software/udunit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ations_between_new_SI_units_definitions.png"/>
          <p:cNvPicPr>
            <a:picLocks noChangeAspect="1"/>
          </p:cNvPicPr>
          <p:nvPr/>
        </p:nvPicPr>
        <p:blipFill>
          <a:blip r:embed="rId2" cstate="print">
            <a:lum bright="23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752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Unidata UDUNITS-2 Package for the Handling of Units of Physical Quantities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49530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Steve Emmerson</a:t>
            </a:r>
          </a:p>
          <a:p>
            <a:pPr algn="ctr">
              <a:buNone/>
            </a:pPr>
            <a:r>
              <a:rPr lang="en-US" dirty="0" smtClean="0"/>
              <a:t>2012 Unidata netCDF Workshop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A957AF-53C0-420B-9C2D-77DB1416566C}" type="slidenum">
              <a:rPr lang="en-US" smtClean="0"/>
              <a:pPr algn="ctr"/>
              <a:t>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Fortran support in the package yet, but </a:t>
            </a:r>
            <a:r>
              <a:rPr lang="en-US" dirty="0" smtClean="0"/>
              <a:t>Michel </a:t>
            </a:r>
            <a:r>
              <a:rPr lang="en-US" dirty="0" smtClean="0"/>
              <a:t>Valin has a Fortran-2003 interface module on GitHub: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https://github.com/mfvalin/wrapper-code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Timestamp “units”</a:t>
            </a:r>
          </a:p>
          <a:p>
            <a:pPr lvl="1"/>
            <a:r>
              <a:rPr lang="en-US" dirty="0" smtClean="0"/>
              <a:t>Example: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“seconds since 2012-10-10 17:17:00 -6:00”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Gregorian calendar only (ergo, no 360-day calendars)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No leap seconds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Appropriate for simple situations only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A957AF-53C0-420B-9C2D-77DB1416566C}" type="slidenum">
              <a:rPr lang="en-US" smtClean="0"/>
              <a:pPr algn="ctr"/>
              <a:t>10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smtClean="0"/>
              <a:t>Site Homepage</a:t>
            </a: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www.unidata.ucar.edu/software/udunits</a:t>
            </a:r>
            <a:endParaRPr lang="en-US" dirty="0" smtClean="0"/>
          </a:p>
          <a:p>
            <a:r>
              <a:rPr lang="en-US" dirty="0" smtClean="0"/>
              <a:t>FOSS Repository</a:t>
            </a:r>
          </a:p>
          <a:p>
            <a:pPr lvl="1">
              <a:buNone/>
            </a:pPr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github.com/Unidata/UDUNITS-2</a:t>
            </a:r>
            <a:endParaRPr lang="en-US" dirty="0" smtClean="0"/>
          </a:p>
          <a:p>
            <a:r>
              <a:rPr lang="en-US" dirty="0" smtClean="0"/>
              <a:t>Email Support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support-udunits@unidata.ucar.edu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A957AF-53C0-420B-9C2D-77DB1416566C}" type="slidenum">
              <a:rPr lang="en-US" smtClean="0"/>
              <a:pPr algn="ctr"/>
              <a:t>11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the Package?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Programmatically c</a:t>
            </a:r>
            <a:r>
              <a:rPr lang="en-US" dirty="0" smtClean="0"/>
              <a:t>onverts </a:t>
            </a:r>
            <a:r>
              <a:rPr lang="en-US" dirty="0" smtClean="0"/>
              <a:t>between string specifications of units of physical quantities and </a:t>
            </a:r>
            <a:r>
              <a:rPr lang="en-US" dirty="0" smtClean="0"/>
              <a:t>internal binary </a:t>
            </a:r>
            <a:r>
              <a:rPr lang="en-US" dirty="0" smtClean="0"/>
              <a:t>representations</a:t>
            </a:r>
          </a:p>
          <a:p>
            <a:r>
              <a:rPr lang="en-US" dirty="0" smtClean="0"/>
              <a:t>Operates on </a:t>
            </a:r>
            <a:r>
              <a:rPr lang="en-US" dirty="0" smtClean="0"/>
              <a:t>the binary unit representation</a:t>
            </a:r>
            <a:endParaRPr lang="en-US" dirty="0" smtClean="0"/>
          </a:p>
          <a:p>
            <a:pPr lvl="1"/>
            <a:r>
              <a:rPr lang="en-US" dirty="0" smtClean="0"/>
              <a:t>Unary Operations: raise to a power, logarithm, etc.</a:t>
            </a:r>
          </a:p>
          <a:p>
            <a:pPr lvl="1"/>
            <a:r>
              <a:rPr lang="en-US" dirty="0" smtClean="0"/>
              <a:t>Binary Operations: multiply, divide, compare, etc.</a:t>
            </a:r>
          </a:p>
          <a:p>
            <a:r>
              <a:rPr lang="en-US" dirty="0" smtClean="0"/>
              <a:t>Converts numeric values between binary </a:t>
            </a:r>
            <a:r>
              <a:rPr lang="en-US" dirty="0" smtClean="0"/>
              <a:t>unit representations</a:t>
            </a:r>
            <a:endParaRPr lang="en-US" dirty="0" smtClean="0"/>
          </a:p>
          <a:p>
            <a:r>
              <a:rPr lang="en-US" dirty="0" smtClean="0"/>
              <a:t>Has a library and a utility (program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Has a user-editable database</a:t>
            </a:r>
          </a:p>
          <a:p>
            <a:r>
              <a:rPr lang="en-US" dirty="0" smtClean="0"/>
              <a:t>Written </a:t>
            </a:r>
            <a:r>
              <a:rPr lang="en-US" dirty="0" smtClean="0"/>
              <a:t>in C</a:t>
            </a:r>
          </a:p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A957AF-53C0-420B-9C2D-77DB1416566C}" type="slidenum">
              <a:rPr lang="en-US" smtClean="0"/>
              <a:pPr algn="ctr"/>
              <a:t>2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String to Binary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A957AF-53C0-420B-9C2D-77DB1416566C}" type="slidenum">
              <a:rPr lang="en-US" smtClean="0"/>
              <a:pPr algn="ctr"/>
              <a:t>3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include &lt;udunits2.h&gt;</a:t>
            </a: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ut_system* system    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ut_read_xml(NULL);</a:t>
            </a: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ut_unit*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watt       =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ut_parse(system, “joule/second”, UT_ASCII);</a:t>
            </a: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ut_unit*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fahrenheit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 ut_parse(system, “K/1.8 @ 459.67”, UT_ASCII);</a:t>
            </a:r>
          </a:p>
          <a:p>
            <a:pPr>
              <a:lnSpc>
                <a:spcPct val="120000"/>
              </a:lnSpc>
              <a:buNone/>
            </a:pP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ut_unit*  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wattPerOhm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 ut_parse(system, “(kg·m²)/(s³·</a:t>
            </a:r>
            <a:r>
              <a:rPr lang="el-GR" sz="1400" b="1" dirty="0" smtClean="0">
                <a:latin typeface="Courier New" pitchFamily="49" charset="0"/>
                <a:cs typeface="Courier New" pitchFamily="49" charset="0"/>
              </a:rPr>
              <a:t>Ω)”,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UT_LATIN1);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0" dirty="0" smtClean="0">
                <a:latin typeface="Verdana" pitchFamily="34" charset="0"/>
              </a:rPr>
              <a:t>The supported characters encodings are US ASCII, ISO 8859-1 (Latin-1), and UTF-8 (Unicode)</a:t>
            </a:r>
            <a:endParaRPr lang="en-US" b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Unary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include &lt;udunits2.h&gt;</a:t>
            </a:r>
          </a:p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ut_unit* yard   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ut_scale(3, foot);</a:t>
            </a:r>
          </a:p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ut_unit* celsius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 ut_offset(kelvin, 273.15);</a:t>
            </a:r>
          </a:p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ut_unit* meter2 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ut_raise(meter, 2);</a:t>
            </a:r>
          </a:p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ut_unit* meter  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ut_root(meter2, 2);</a:t>
            </a:r>
          </a:p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ut_unit* bel1mW 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ut_log(10,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milliwatt);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lnSpc>
                <a:spcPct val="100000"/>
              </a:lnSpc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ut_free(yard);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AA957AF-53C0-420B-9C2D-77DB1416566C}" type="slidenum">
              <a:rPr lang="en-US" smtClean="0"/>
              <a:pPr algn="ctr"/>
              <a:t>4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include &lt;udunits2.h&gt;</a:t>
            </a:r>
          </a:p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ut_unit* newtonMeter    =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ut_multiply(newton, meter);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ut_unit* meterPerSecond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= ut_divide(meter, second);</a:t>
            </a:r>
          </a:p>
          <a:p>
            <a:pPr>
              <a:buNone/>
            </a:pPr>
            <a:r>
              <a:rPr lang="en-US" dirty="0" smtClean="0"/>
              <a:t>…</a:t>
            </a: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ut_compare(unit1, unit2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) == 0) {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dirty="0" smtClean="0"/>
              <a:t>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ame units */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   …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5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Values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 &lt;udunits2.h&gt;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if (ut_are_convertible(foot, meter)) {</a:t>
            </a:r>
          </a:p>
          <a:p>
            <a:r>
              <a:rPr lang="en-US" dirty="0" smtClean="0"/>
              <a:t>	cv_converter* ft2m </a:t>
            </a:r>
            <a:r>
              <a:rPr lang="en-US" dirty="0" smtClean="0"/>
              <a:t>  = </a:t>
            </a:r>
            <a:r>
              <a:rPr lang="en-US" dirty="0" smtClean="0"/>
              <a:t>ut_get_converter(foot, meter);</a:t>
            </a:r>
          </a:p>
          <a:p>
            <a:r>
              <a:rPr lang="en-US" dirty="0" smtClean="0"/>
              <a:t>	float         meter </a:t>
            </a:r>
            <a:r>
              <a:rPr lang="en-US" dirty="0" smtClean="0"/>
              <a:t> = </a:t>
            </a:r>
            <a:r>
              <a:rPr lang="en-US" dirty="0" smtClean="0"/>
              <a:t>cv_convert_float(ft2m, </a:t>
            </a:r>
            <a:r>
              <a:rPr lang="en-US" dirty="0" smtClean="0"/>
              <a:t>3);</a:t>
            </a:r>
            <a:endParaRPr lang="en-US" dirty="0" smtClean="0"/>
          </a:p>
          <a:p>
            <a:r>
              <a:rPr lang="en-US" dirty="0" smtClean="0"/>
              <a:t>	float*        feet </a:t>
            </a:r>
            <a:r>
              <a:rPr lang="en-US" dirty="0" smtClean="0"/>
              <a:t>  = </a:t>
            </a:r>
            <a:r>
              <a:rPr lang="en-US" dirty="0" smtClean="0"/>
              <a:t>…; /* input array of n floats */</a:t>
            </a:r>
          </a:p>
          <a:p>
            <a:r>
              <a:rPr lang="en-US" dirty="0" smtClean="0"/>
              <a:t>	float*        meters = …; /* output array of n floats */</a:t>
            </a:r>
          </a:p>
          <a:p>
            <a:endParaRPr lang="en-US" dirty="0" smtClean="0"/>
          </a:p>
          <a:p>
            <a:r>
              <a:rPr lang="en-US" dirty="0" smtClean="0"/>
              <a:t>	cv_convert_floats(ft2m, feet, n, meters</a:t>
            </a:r>
            <a:r>
              <a:rPr lang="en-US" dirty="0" smtClean="0"/>
              <a:t>); // _doubles(…)</a:t>
            </a:r>
            <a:endParaRPr lang="en-US" dirty="0" smtClean="0"/>
          </a:p>
          <a:p>
            <a:r>
              <a:rPr lang="en-US" dirty="0" smtClean="0"/>
              <a:t>	cv_free(ft2m);</a:t>
            </a:r>
          </a:p>
          <a:p>
            <a:r>
              <a:rPr lang="en-US" dirty="0" smtClean="0"/>
              <a:t>}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6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UDUNITS-2 Utility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$ udunits2 -A</a:t>
            </a:r>
          </a:p>
          <a:p>
            <a:r>
              <a:rPr lang="en-US" dirty="0" smtClean="0"/>
              <a:t>udunits2: using default XML database</a:t>
            </a:r>
          </a:p>
          <a:p>
            <a:r>
              <a:rPr lang="en-US" dirty="0" smtClean="0"/>
              <a:t>You have: watt</a:t>
            </a:r>
          </a:p>
          <a:p>
            <a:r>
              <a:rPr lang="en-US" dirty="0" smtClean="0"/>
              <a:t>You want: </a:t>
            </a:r>
          </a:p>
          <a:p>
            <a:r>
              <a:rPr lang="en-US" dirty="0" smtClean="0"/>
              <a:t>    m2.kg.s-3</a:t>
            </a:r>
          </a:p>
          <a:p>
            <a:r>
              <a:rPr lang="en-US" dirty="0" smtClean="0"/>
              <a:t>You have: furlongs/fortnight</a:t>
            </a:r>
          </a:p>
          <a:p>
            <a:r>
              <a:rPr lang="en-US" dirty="0" smtClean="0"/>
              <a:t>You want: cm/minute</a:t>
            </a:r>
          </a:p>
          <a:p>
            <a:r>
              <a:rPr lang="en-US" dirty="0" smtClean="0"/>
              <a:t>    1 furlongs/fortnight = 0.997859 cm/minute</a:t>
            </a:r>
          </a:p>
          <a:p>
            <a:r>
              <a:rPr lang="en-US" dirty="0" smtClean="0"/>
              <a:t>    x/(cm/minute) = 0.997859 (x/(furlongs/fortnight))</a:t>
            </a:r>
          </a:p>
          <a:p>
            <a:r>
              <a:rPr lang="en-US" dirty="0" smtClean="0"/>
              <a:t>You have: ^D</a:t>
            </a:r>
          </a:p>
          <a:p>
            <a:r>
              <a:rPr lang="en-US" dirty="0" smtClean="0"/>
              <a:t>$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7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Database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&lt;?xml version=”1.0” encoding=”US-ASCII”?&gt;</a:t>
            </a:r>
          </a:p>
          <a:p>
            <a:r>
              <a:rPr lang="en-US" dirty="0" smtClean="0"/>
              <a:t>&lt;unit-system&gt;</a:t>
            </a:r>
          </a:p>
          <a:p>
            <a:r>
              <a:rPr lang="en-US" dirty="0" smtClean="0"/>
              <a:t>	&lt;import&gt;udunits2-prefixes.xml&lt;/import&gt;</a:t>
            </a:r>
          </a:p>
          <a:p>
            <a:r>
              <a:rPr lang="en-US" dirty="0" smtClean="0"/>
              <a:t>	&lt;import&gt;udunits2-base.xml&lt;/import&gt;</a:t>
            </a:r>
          </a:p>
          <a:p>
            <a:r>
              <a:rPr lang="en-US" dirty="0" smtClean="0"/>
              <a:t>	&lt;import&gt;udunits2-derived.xml&lt;/import&gt;</a:t>
            </a:r>
          </a:p>
          <a:p>
            <a:r>
              <a:rPr lang="en-US" dirty="0" smtClean="0"/>
              <a:t>	&lt;import&gt;udunits2-accepted.xml&lt;/import&gt;</a:t>
            </a:r>
          </a:p>
          <a:p>
            <a:r>
              <a:rPr lang="en-US" dirty="0" smtClean="0"/>
              <a:t>	&lt;import&gt;udunits2-common.xml&lt;/import&gt;</a:t>
            </a:r>
          </a:p>
          <a:p>
            <a:r>
              <a:rPr lang="en-US" dirty="0" smtClean="0"/>
              <a:t>&lt;/unit-system&gt;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8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Database of Common Units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&lt;?xml version=”1.0” encoding=”US-ASCII”?&gt;</a:t>
            </a:r>
          </a:p>
          <a:p>
            <a:r>
              <a:rPr lang="en-US" sz="1600" dirty="0" smtClean="0"/>
              <a:t>&lt;unit-system&gt;</a:t>
            </a:r>
          </a:p>
          <a:p>
            <a:r>
              <a:rPr lang="en-US" sz="1600" dirty="0" smtClean="0"/>
              <a:t>    &lt;unit&gt;</a:t>
            </a:r>
          </a:p>
          <a:p>
            <a:r>
              <a:rPr lang="en-US" sz="1600" dirty="0" smtClean="0"/>
              <a:t>        &lt;def&gt;4.5359237e-1 kg&lt;/def&gt;</a:t>
            </a:r>
          </a:p>
          <a:p>
            <a:r>
              <a:rPr lang="en-US" sz="1600" dirty="0" smtClean="0"/>
              <a:t>        &lt;aliases&gt;</a:t>
            </a:r>
          </a:p>
          <a:p>
            <a:r>
              <a:rPr lang="en-US" sz="1600" dirty="0" smtClean="0"/>
              <a:t>            &lt;name&gt;&lt;singular&gt;avoirdupois_pound&lt;/singular&gt;&lt;/name&gt;</a:t>
            </a:r>
          </a:p>
          <a:p>
            <a:r>
              <a:rPr lang="en-US" sz="1600" dirty="0" smtClean="0"/>
              <a:t>            &lt;name&gt;&lt;singular&gt;pound&lt;/singular&gt;&lt;/name&gt;</a:t>
            </a:r>
          </a:p>
          <a:p>
            <a:r>
              <a:rPr lang="en-US" sz="1600" dirty="0" smtClean="0"/>
              <a:t>            &lt;symbol&gt;lb&lt;/symbol&gt;</a:t>
            </a:r>
          </a:p>
          <a:p>
            <a:r>
              <a:rPr lang="en-US" sz="1600" dirty="0" smtClean="0"/>
              <a:t>        &lt;/aliases&gt;</a:t>
            </a:r>
          </a:p>
          <a:p>
            <a:r>
              <a:rPr lang="en-US" sz="1600" dirty="0" smtClean="0"/>
              <a:t>    &lt;/unit&gt;</a:t>
            </a:r>
          </a:p>
          <a:p>
            <a:r>
              <a:rPr lang="en-US" sz="1600" dirty="0" smtClean="0"/>
              <a:t>    …</a:t>
            </a:r>
          </a:p>
          <a:p>
            <a:r>
              <a:rPr lang="en-US" sz="1600" dirty="0" smtClean="0"/>
              <a:t>&lt;/unit-system&gt;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2012-10-11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9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data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 cap="rnd">
          <a:solidFill>
            <a:schemeClr val="bg1">
              <a:lumMod val="85000"/>
            </a:schemeClr>
          </a:solidFill>
        </a:ln>
        <a:effectLst>
          <a:innerShdw blurRad="63500" dist="50800" dir="5400000">
            <a:srgbClr val="5F6D83">
              <a:alpha val="49804"/>
            </a:srgbClr>
          </a:inn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b="1" dirty="0">
            <a:latin typeface="Courier New" pitchFamily="49" charset="0"/>
            <a:cs typeface="Courier New" pitchFamily="49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Unidata5</Template>
  <TotalTime>2944</TotalTime>
  <Words>499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Unidata5</vt:lpstr>
      <vt:lpstr>The Unidata UDUNITS-2 Package for the Handling of Units of Physical Quantities</vt:lpstr>
      <vt:lpstr>What About the Package?</vt:lpstr>
      <vt:lpstr>Converting from String to Binary</vt:lpstr>
      <vt:lpstr>Unary Operations</vt:lpstr>
      <vt:lpstr>Binary Operations</vt:lpstr>
      <vt:lpstr>Converting Values</vt:lpstr>
      <vt:lpstr>UDUNITS-2 Utility</vt:lpstr>
      <vt:lpstr>XML Database</vt:lpstr>
      <vt:lpstr>XML Database of Common Units</vt:lpstr>
      <vt:lpstr>Challenges</vt:lpstr>
      <vt:lpstr>Resources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Miller</dc:creator>
  <cp:lastModifiedBy>mschmidt</cp:lastModifiedBy>
  <cp:revision>71</cp:revision>
  <dcterms:created xsi:type="dcterms:W3CDTF">2011-04-28T19:05:00Z</dcterms:created>
  <dcterms:modified xsi:type="dcterms:W3CDTF">2012-10-12T21:15:00Z</dcterms:modified>
</cp:coreProperties>
</file>