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72" r:id="rId3"/>
    <p:sldId id="314" r:id="rId4"/>
    <p:sldId id="274" r:id="rId5"/>
    <p:sldId id="273" r:id="rId6"/>
    <p:sldId id="361" r:id="rId7"/>
    <p:sldId id="315" r:id="rId8"/>
    <p:sldId id="316" r:id="rId9"/>
    <p:sldId id="322" r:id="rId10"/>
    <p:sldId id="260" r:id="rId11"/>
    <p:sldId id="276" r:id="rId12"/>
    <p:sldId id="280" r:id="rId13"/>
    <p:sldId id="325" r:id="rId14"/>
    <p:sldId id="323" r:id="rId15"/>
    <p:sldId id="288" r:id="rId16"/>
    <p:sldId id="324" r:id="rId17"/>
    <p:sldId id="267" r:id="rId18"/>
    <p:sldId id="261" r:id="rId19"/>
    <p:sldId id="326" r:id="rId20"/>
    <p:sldId id="327" r:id="rId21"/>
    <p:sldId id="289" r:id="rId22"/>
    <p:sldId id="330" r:id="rId23"/>
    <p:sldId id="362" r:id="rId24"/>
    <p:sldId id="331" r:id="rId25"/>
    <p:sldId id="345" r:id="rId26"/>
    <p:sldId id="344" r:id="rId27"/>
    <p:sldId id="348" r:id="rId28"/>
    <p:sldId id="307" r:id="rId29"/>
    <p:sldId id="305" r:id="rId30"/>
    <p:sldId id="364" r:id="rId31"/>
    <p:sldId id="349" r:id="rId32"/>
    <p:sldId id="352" r:id="rId33"/>
    <p:sldId id="356" r:id="rId34"/>
    <p:sldId id="353" r:id="rId35"/>
    <p:sldId id="354" r:id="rId36"/>
    <p:sldId id="363" r:id="rId37"/>
    <p:sldId id="266" r:id="rId38"/>
    <p:sldId id="358" r:id="rId39"/>
    <p:sldId id="357" r:id="rId40"/>
    <p:sldId id="373" r:id="rId41"/>
    <p:sldId id="359" r:id="rId42"/>
    <p:sldId id="365" r:id="rId43"/>
    <p:sldId id="375" r:id="rId44"/>
    <p:sldId id="370" r:id="rId45"/>
    <p:sldId id="360" r:id="rId46"/>
    <p:sldId id="367" r:id="rId47"/>
    <p:sldId id="368" r:id="rId48"/>
    <p:sldId id="369" r:id="rId49"/>
    <p:sldId id="371" r:id="rId50"/>
    <p:sldId id="37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8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05" autoAdjust="0"/>
  </p:normalViewPr>
  <p:slideViewPr>
    <p:cSldViewPr>
      <p:cViewPr varScale="1">
        <p:scale>
          <a:sx n="106" d="100"/>
          <a:sy n="106" d="100"/>
        </p:scale>
        <p:origin x="-28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C37C14-EDC7-4677-9429-A611223CA257}" type="datetimeFigureOut">
              <a:rPr lang="en-US"/>
              <a:pPr>
                <a:defRPr/>
              </a:pPr>
              <a:t>10/25/2012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F34BB54-6D56-46F2-B16D-EC2905F621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D2EA94-56BD-436E-8A44-BD99575C4CB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C146B-11FD-40F8-A56B-7FCEC2D2713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A51D2-FAA5-45B6-B614-47E90739E83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41ECCC-2CC5-4193-8989-8803D743D242}"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B6E548-DF28-4CDB-91F6-1BC13B63FDA6}"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50D00-64E3-4233-AE48-C13FFD4E68AC}"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365153-8377-4E60-BDC0-0B2B64A9273B}"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53DE1-0EA3-427E-B8B1-7D90A2EDEA2D}"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82E82-CD04-4A24-A5AF-D01FCAF496D1}"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Another component of the netCDF java library is support for the netCDF Markup Language. NcML is an XML representation of netCDF metadata. It can be used to create new netCDF files as well as modify an existing dataset and even aggregate a set of existing datasets.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970132-23DA-46CF-B9C3-BBE23F4141A2}"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745FD-FE22-4199-A2B5-96D9F96A6692}"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50D00-64E3-4233-AE48-C13FFD4E68A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3A7AA8-999D-4B7B-90A6-471092764499}"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82E82-CD04-4A24-A5AF-D01FCAF496D1}"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82E82-CD04-4A24-A5AF-D01FCAF496D1}"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574BEA6-BA5F-40AC-BA6C-2FDAAE0184E7}"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4EFE7-6AB5-4B6B-BE36-DAE36CF4681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ECC63C-F183-466D-BE56-F11B7138885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A75A67-ABCF-47E0-B4C0-797742A6873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0711435-B3C5-4674-8295-C21CDEB1AF96}"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6AE5F5-5A7B-4E3A-89B3-C48F0013066E}"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B673C4-F1DF-4F5D-992A-EB29938DCA3B}"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fadeRing2"/>
          <p:cNvPicPr>
            <a:picLocks noChangeAspect="1" noChangeArrowheads="1"/>
          </p:cNvPicPr>
          <p:nvPr userDrawn="1"/>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340446DF-D9ED-4DC7-9DA0-762C0AF0310F}" type="datetimeFigureOut">
              <a:rPr lang="en-US"/>
              <a:pPr>
                <a:defRPr/>
              </a:pPr>
              <a:t>10/25/2012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7ED59-0F16-47CF-B86C-7563D3859C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adeRing2"/>
          <p:cNvPicPr>
            <a:picLocks noChangeAspect="1" noChangeArrowheads="1"/>
          </p:cNvPicPr>
          <p:nvPr userDrawn="1"/>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C0242A-9BDD-4556-9AFC-998F61C9C49D}" type="datetimeFigureOut">
              <a:rPr lang="en-US"/>
              <a:pPr>
                <a:defRPr/>
              </a:pPr>
              <a:t>10/25/2012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1C5DB3-BACD-44FD-93F3-68E8B1827D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adeRing2"/>
          <p:cNvPicPr>
            <a:picLocks noChangeAspect="1" noChangeArrowheads="1"/>
          </p:cNvPicPr>
          <p:nvPr userDrawn="1"/>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3393B6B8-554E-43E8-BE25-661CE8F40A37}" type="datetimeFigureOut">
              <a:rPr lang="en-US"/>
              <a:pPr>
                <a:defRPr/>
              </a:pPr>
              <a:t>10/25/2012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5BB9C81-0825-4D96-94A8-3802C82375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fadeRing2"/>
          <p:cNvPicPr>
            <a:picLocks noChangeAspect="1" noChangeArrowheads="1"/>
          </p:cNvPicPr>
          <p:nvPr userDrawn="1"/>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1D1A10E-6C57-49A7-9FD4-0BC87249CDA7}" type="datetimeFigureOut">
              <a:rPr lang="en-US"/>
              <a:pPr>
                <a:defRPr/>
              </a:pPr>
              <a:t>10/25/2012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EB4C313-2978-49F8-8CB0-604DF75822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8BDD26D-019C-434D-801C-AD793263D7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CF5904-7981-433E-917C-CE8141220964}" type="datetimeFigureOut">
              <a:rPr lang="en-US"/>
              <a:pPr>
                <a:defRPr/>
              </a:pPr>
              <a:t>10/25/2012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2C4B005-AAA1-4D99-A89D-9D86CA360965}" type="slidenum">
              <a:rPr lang="en-US"/>
              <a:pPr>
                <a:defRPr/>
              </a:pPr>
              <a:t>‹#›</a:t>
            </a:fld>
            <a:endParaRPr lang="en-US"/>
          </a:p>
        </p:txBody>
      </p:sp>
      <p:pic>
        <p:nvPicPr>
          <p:cNvPr id="1031" name="Picture 8" descr="fadeRing2"/>
          <p:cNvPicPr>
            <a:picLocks noChangeAspect="1" noChangeArrowheads="1"/>
          </p:cNvPicPr>
          <p:nvPr/>
        </p:nvPicPr>
        <p:blipFill>
          <a:blip r:embed="rId7" cstate="print"/>
          <a:srcRect/>
          <a:stretch>
            <a:fillRect/>
          </a:stretch>
        </p:blipFill>
        <p:spPr bwMode="auto">
          <a:xfrm>
            <a:off x="-304800" y="-228600"/>
            <a:ext cx="9753600" cy="731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research.microsoft.com/apps/pubs/default.aspx?id=6453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ye240x320.gif"/>
          <p:cNvPicPr>
            <a:picLocks noChangeAspect="1"/>
          </p:cNvPicPr>
          <p:nvPr/>
        </p:nvPicPr>
        <p:blipFill>
          <a:blip r:embed="rId3" cstate="print"/>
          <a:stretch>
            <a:fillRect/>
          </a:stretch>
        </p:blipFill>
        <p:spPr>
          <a:xfrm>
            <a:off x="-238359" y="-609600"/>
            <a:ext cx="9687159" cy="7848600"/>
          </a:xfrm>
          <a:prstGeom prst="rect">
            <a:avLst/>
          </a:prstGeom>
        </p:spPr>
      </p:pic>
      <p:sp>
        <p:nvSpPr>
          <p:cNvPr id="3" name="Subtitle 2"/>
          <p:cNvSpPr>
            <a:spLocks noGrp="1"/>
          </p:cNvSpPr>
          <p:nvPr>
            <p:ph type="subTitle" idx="1"/>
          </p:nvPr>
        </p:nvSpPr>
        <p:spPr>
          <a:xfrm>
            <a:off x="4191000" y="2590800"/>
            <a:ext cx="838200" cy="914400"/>
          </a:xfrm>
        </p:spPr>
        <p:txBody>
          <a:bodyPr rtlCol="0">
            <a:normAutofit fontScale="32500" lnSpcReduction="20000"/>
          </a:bodyPr>
          <a:lstStyle/>
          <a:p>
            <a:pPr eaLnBrk="1" fontAlgn="auto" hangingPunct="1">
              <a:spcAft>
                <a:spcPts val="0"/>
              </a:spcAft>
              <a:defRPr/>
            </a:pPr>
            <a:r>
              <a:rPr lang="en-US" dirty="0" smtClean="0">
                <a:solidFill>
                  <a:schemeClr val="tx2">
                    <a:lumMod val="60000"/>
                    <a:lumOff val="40000"/>
                  </a:schemeClr>
                </a:solidFill>
              </a:rPr>
              <a:t>John Caron</a:t>
            </a:r>
          </a:p>
          <a:p>
            <a:pPr eaLnBrk="1" fontAlgn="auto" hangingPunct="1">
              <a:spcAft>
                <a:spcPts val="0"/>
              </a:spcAft>
              <a:defRPr/>
            </a:pPr>
            <a:r>
              <a:rPr lang="en-US" dirty="0" err="1" smtClean="0">
                <a:solidFill>
                  <a:schemeClr val="tx2">
                    <a:lumMod val="60000"/>
                    <a:lumOff val="40000"/>
                  </a:schemeClr>
                </a:solidFill>
              </a:rPr>
              <a:t>Unidata</a:t>
            </a:r>
            <a:endParaRPr lang="en-US" dirty="0" smtClean="0">
              <a:solidFill>
                <a:schemeClr val="tx2">
                  <a:lumMod val="60000"/>
                  <a:lumOff val="40000"/>
                </a:schemeClr>
              </a:solidFill>
            </a:endParaRPr>
          </a:p>
          <a:p>
            <a:pPr eaLnBrk="1" fontAlgn="auto" hangingPunct="1">
              <a:spcAft>
                <a:spcPts val="0"/>
              </a:spcAft>
              <a:defRPr/>
            </a:pPr>
            <a:r>
              <a:rPr lang="en-US" dirty="0" smtClean="0">
                <a:solidFill>
                  <a:schemeClr val="tx2">
                    <a:lumMod val="60000"/>
                    <a:lumOff val="40000"/>
                  </a:schemeClr>
                </a:solidFill>
              </a:rPr>
              <a:t>October 2012</a:t>
            </a:r>
          </a:p>
        </p:txBody>
      </p:sp>
      <p:sp>
        <p:nvSpPr>
          <p:cNvPr id="6" name="TextBox 5"/>
          <p:cNvSpPr txBox="1"/>
          <p:nvPr/>
        </p:nvSpPr>
        <p:spPr>
          <a:xfrm>
            <a:off x="499828" y="5638800"/>
            <a:ext cx="8034572" cy="523220"/>
          </a:xfrm>
          <a:prstGeom prst="rect">
            <a:avLst/>
          </a:prstGeom>
          <a:noFill/>
        </p:spPr>
        <p:txBody>
          <a:bodyPr wrap="none" rtlCol="0">
            <a:spAutoFit/>
          </a:bodyPr>
          <a:lstStyle/>
          <a:p>
            <a:pPr algn="r"/>
            <a:r>
              <a:rPr lang="en-US" sz="2800" b="1" dirty="0" smtClean="0">
                <a:gradFill>
                  <a:gsLst>
                    <a:gs pos="0">
                      <a:srgbClr val="FFF200"/>
                    </a:gs>
                    <a:gs pos="45000">
                      <a:srgbClr val="FF7A00"/>
                    </a:gs>
                    <a:gs pos="70000">
                      <a:srgbClr val="FF0300"/>
                    </a:gs>
                    <a:gs pos="100000">
                      <a:srgbClr val="4D0808"/>
                    </a:gs>
                  </a:gsLst>
                  <a:lin ang="5400000" scaled="0"/>
                </a:gradFill>
                <a:effectLst>
                  <a:outerShdw blurRad="50800" dist="50800" dir="5400000" sx="96000" sy="96000" algn="ctr" rotWithShape="0">
                    <a:schemeClr val="accent6">
                      <a:lumMod val="40000"/>
                      <a:lumOff val="60000"/>
                      <a:alpha val="0"/>
                    </a:schemeClr>
                  </a:outerShdw>
                </a:effectLst>
                <a:latin typeface="MV Boli" pitchFamily="2" charset="0"/>
                <a:cs typeface="MV Boli" pitchFamily="2" charset="0"/>
              </a:rPr>
              <a:t>And what are its plans for world domination?</a:t>
            </a:r>
            <a:endParaRPr lang="en-US" sz="2800" b="1" dirty="0">
              <a:gradFill>
                <a:gsLst>
                  <a:gs pos="0">
                    <a:srgbClr val="FFF200"/>
                  </a:gs>
                  <a:gs pos="45000">
                    <a:srgbClr val="FF7A00"/>
                  </a:gs>
                  <a:gs pos="70000">
                    <a:srgbClr val="FF0300"/>
                  </a:gs>
                  <a:gs pos="100000">
                    <a:srgbClr val="4D0808"/>
                  </a:gs>
                </a:gsLst>
                <a:lin ang="5400000" scaled="0"/>
              </a:gradFill>
              <a:effectLst>
                <a:outerShdw blurRad="50800" dist="50800" dir="5400000" sx="96000" sy="96000" algn="ctr" rotWithShape="0">
                  <a:schemeClr val="accent6">
                    <a:lumMod val="40000"/>
                    <a:lumOff val="60000"/>
                    <a:alpha val="0"/>
                  </a:schemeClr>
                </a:outerShdw>
              </a:effectLst>
              <a:latin typeface="MV Boli" pitchFamily="2" charset="0"/>
              <a:cs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N1"/>
          <p:cNvPicPr>
            <a:picLocks noChangeAspect="1" noChangeArrowheads="1"/>
          </p:cNvPicPr>
          <p:nvPr/>
        </p:nvPicPr>
        <p:blipFill>
          <a:blip r:embed="rId3" cstate="print"/>
          <a:srcRect/>
          <a:stretch>
            <a:fillRect/>
          </a:stretch>
        </p:blipFill>
        <p:spPr bwMode="auto">
          <a:xfrm>
            <a:off x="2854325" y="3124200"/>
            <a:ext cx="5505450" cy="3870325"/>
          </a:xfrm>
          <a:prstGeom prst="rect">
            <a:avLst/>
          </a:prstGeom>
          <a:noFill/>
          <a:ln w="9525">
            <a:noFill/>
            <a:miter lim="800000"/>
            <a:headEnd/>
            <a:tailEnd/>
          </a:ln>
        </p:spPr>
      </p:pic>
      <p:sp>
        <p:nvSpPr>
          <p:cNvPr id="14339" name="Title 1"/>
          <p:cNvSpPr>
            <a:spLocks noGrp="1"/>
          </p:cNvSpPr>
          <p:nvPr>
            <p:ph type="title"/>
          </p:nvPr>
        </p:nvSpPr>
        <p:spPr/>
        <p:txBody>
          <a:bodyPr/>
          <a:lstStyle/>
          <a:p>
            <a:pPr eaLnBrk="1" hangingPunct="1"/>
            <a:r>
              <a:rPr lang="en-US" smtClean="0"/>
              <a:t>NetCDF-3 data model</a:t>
            </a:r>
          </a:p>
        </p:txBody>
      </p:sp>
      <p:sp>
        <p:nvSpPr>
          <p:cNvPr id="14340" name="Content Placeholder 2"/>
          <p:cNvSpPr>
            <a:spLocks noGrp="1"/>
          </p:cNvSpPr>
          <p:nvPr>
            <p:ph idx="1"/>
          </p:nvPr>
        </p:nvSpPr>
        <p:spPr/>
        <p:txBody>
          <a:bodyPr/>
          <a:lstStyle/>
          <a:p>
            <a:pPr eaLnBrk="1" hangingPunct="1"/>
            <a:r>
              <a:rPr lang="en-US" smtClean="0"/>
              <a:t>Multidimensional arrays of primitive values</a:t>
            </a:r>
          </a:p>
          <a:p>
            <a:pPr lvl="1" eaLnBrk="1" hangingPunct="1"/>
            <a:r>
              <a:rPr lang="en-US" smtClean="0"/>
              <a:t>byte, char, short, int, float, double</a:t>
            </a:r>
          </a:p>
          <a:p>
            <a:pPr eaLnBrk="1" hangingPunct="1"/>
            <a:r>
              <a:rPr lang="en-US" smtClean="0"/>
              <a:t>Key/value attributes</a:t>
            </a:r>
          </a:p>
          <a:p>
            <a:pPr eaLnBrk="1" hangingPunct="1"/>
            <a:r>
              <a:rPr lang="en-US" smtClean="0"/>
              <a:t>Shared dimensions</a:t>
            </a:r>
          </a:p>
          <a:p>
            <a:pPr eaLnBrk="1" hangingPunct="1"/>
            <a:r>
              <a:rPr lang="en-US" smtClean="0"/>
              <a:t>Fortran77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NetCDF-4 Data Model</a:t>
            </a:r>
          </a:p>
        </p:txBody>
      </p:sp>
      <p:pic>
        <p:nvPicPr>
          <p:cNvPr id="15363" name="Picture 2"/>
          <p:cNvPicPr>
            <a:picLocks noChangeAspect="1" noChangeArrowheads="1"/>
          </p:cNvPicPr>
          <p:nvPr/>
        </p:nvPicPr>
        <p:blipFill>
          <a:blip r:embed="rId3" cstate="print"/>
          <a:srcRect/>
          <a:stretch>
            <a:fillRect/>
          </a:stretch>
        </p:blipFill>
        <p:spPr bwMode="auto">
          <a:xfrm>
            <a:off x="838200" y="1371600"/>
            <a:ext cx="72009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04800" y="1447800"/>
            <a:ext cx="7010400" cy="5181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0"/>
          <p:cNvGrpSpPr>
            <a:grpSpLocks/>
          </p:cNvGrpSpPr>
          <p:nvPr/>
        </p:nvGrpSpPr>
        <p:grpSpPr bwMode="auto">
          <a:xfrm>
            <a:off x="1447800" y="1600200"/>
            <a:ext cx="5486400" cy="4572000"/>
            <a:chOff x="4343400" y="1828800"/>
            <a:chExt cx="5486400" cy="4572000"/>
          </a:xfrm>
        </p:grpSpPr>
        <p:sp>
          <p:nvSpPr>
            <p:cNvPr id="4" name="Oval 3"/>
            <p:cNvSpPr/>
            <p:nvPr/>
          </p:nvSpPr>
          <p:spPr>
            <a:xfrm>
              <a:off x="4343400" y="1828800"/>
              <a:ext cx="5486400" cy="4572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2060"/>
                </a:solidFill>
              </a:endParaRPr>
            </a:p>
          </p:txBody>
        </p:sp>
        <p:sp>
          <p:nvSpPr>
            <p:cNvPr id="16402" name="TextBox 9"/>
            <p:cNvSpPr txBox="1">
              <a:spLocks noChangeArrowheads="1"/>
            </p:cNvSpPr>
            <p:nvPr/>
          </p:nvSpPr>
          <p:spPr bwMode="auto">
            <a:xfrm>
              <a:off x="5257800" y="5334000"/>
              <a:ext cx="1973554" cy="369332"/>
            </a:xfrm>
            <a:prstGeom prst="rect">
              <a:avLst/>
            </a:prstGeom>
            <a:noFill/>
            <a:ln w="9525">
              <a:noFill/>
              <a:miter lim="800000"/>
              <a:headEnd/>
              <a:tailEnd/>
            </a:ln>
          </p:spPr>
          <p:txBody>
            <a:bodyPr wrap="none">
              <a:spAutoFit/>
            </a:bodyPr>
            <a:lstStyle/>
            <a:p>
              <a:r>
                <a:rPr lang="en-US">
                  <a:latin typeface="Calibri" pitchFamily="34" charset="0"/>
                </a:rPr>
                <a:t>NetCDF (extended)</a:t>
              </a:r>
            </a:p>
          </p:txBody>
        </p:sp>
      </p:gr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NetCDF</a:t>
            </a:r>
            <a:r>
              <a:rPr lang="en-US" dirty="0" smtClean="0"/>
              <a:t>, HDF5, </a:t>
            </a:r>
            <a:r>
              <a:rPr lang="en-US" dirty="0" err="1" smtClean="0"/>
              <a:t>OPeNDAP</a:t>
            </a:r>
            <a:r>
              <a:rPr lang="en-US" dirty="0" smtClean="0"/>
              <a:t> </a:t>
            </a:r>
            <a:br>
              <a:rPr lang="en-US" dirty="0" smtClean="0"/>
            </a:br>
            <a:r>
              <a:rPr lang="en-US" dirty="0" smtClean="0"/>
              <a:t>Data Models</a:t>
            </a:r>
          </a:p>
        </p:txBody>
      </p:sp>
      <p:sp>
        <p:nvSpPr>
          <p:cNvPr id="5" name="Oval 4"/>
          <p:cNvSpPr/>
          <p:nvPr/>
        </p:nvSpPr>
        <p:spPr>
          <a:xfrm>
            <a:off x="2743200" y="1905000"/>
            <a:ext cx="4038600" cy="32766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8"/>
          <p:cNvGrpSpPr>
            <a:grpSpLocks/>
          </p:cNvGrpSpPr>
          <p:nvPr/>
        </p:nvGrpSpPr>
        <p:grpSpPr bwMode="auto">
          <a:xfrm>
            <a:off x="3962400" y="2133600"/>
            <a:ext cx="2514600" cy="1981200"/>
            <a:chOff x="3962400" y="2133600"/>
            <a:chExt cx="2514600" cy="1981200"/>
          </a:xfrm>
        </p:grpSpPr>
        <p:sp>
          <p:nvSpPr>
            <p:cNvPr id="6" name="Oval 5"/>
            <p:cNvSpPr/>
            <p:nvPr/>
          </p:nvSpPr>
          <p:spPr>
            <a:xfrm>
              <a:off x="3962400" y="2133600"/>
              <a:ext cx="2514600" cy="1981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00" name="TextBox 6"/>
            <p:cNvSpPr txBox="1">
              <a:spLocks noChangeArrowheads="1"/>
            </p:cNvSpPr>
            <p:nvPr/>
          </p:nvSpPr>
          <p:spPr bwMode="auto">
            <a:xfrm>
              <a:off x="4191000" y="3124200"/>
              <a:ext cx="1682255" cy="369332"/>
            </a:xfrm>
            <a:prstGeom prst="rect">
              <a:avLst/>
            </a:prstGeom>
            <a:noFill/>
            <a:ln w="9525">
              <a:noFill/>
              <a:miter lim="800000"/>
              <a:headEnd/>
              <a:tailEnd/>
            </a:ln>
          </p:spPr>
          <p:txBody>
            <a:bodyPr wrap="none">
              <a:spAutoFit/>
            </a:bodyPr>
            <a:lstStyle/>
            <a:p>
              <a:r>
                <a:rPr lang="en-US">
                  <a:latin typeface="Calibri" pitchFamily="34" charset="0"/>
                </a:rPr>
                <a:t>NetCDF (classic)</a:t>
              </a:r>
            </a:p>
          </p:txBody>
        </p:sp>
      </p:grpSp>
      <p:sp>
        <p:nvSpPr>
          <p:cNvPr id="16391" name="TextBox 8"/>
          <p:cNvSpPr txBox="1">
            <a:spLocks noChangeArrowheads="1"/>
          </p:cNvSpPr>
          <p:nvPr/>
        </p:nvSpPr>
        <p:spPr bwMode="auto">
          <a:xfrm>
            <a:off x="3352800" y="4191000"/>
            <a:ext cx="1106488" cy="369888"/>
          </a:xfrm>
          <a:prstGeom prst="rect">
            <a:avLst/>
          </a:prstGeom>
          <a:noFill/>
          <a:ln w="9525">
            <a:noFill/>
            <a:miter lim="800000"/>
            <a:headEnd/>
            <a:tailEnd/>
          </a:ln>
        </p:spPr>
        <p:txBody>
          <a:bodyPr wrap="none">
            <a:spAutoFit/>
          </a:bodyPr>
          <a:lstStyle/>
          <a:p>
            <a:r>
              <a:rPr lang="en-US">
                <a:latin typeface="Calibri" pitchFamily="34" charset="0"/>
              </a:rPr>
              <a:t>OPeNDAP</a:t>
            </a:r>
          </a:p>
        </p:txBody>
      </p:sp>
      <p:sp>
        <p:nvSpPr>
          <p:cNvPr id="16392" name="TextBox 10"/>
          <p:cNvSpPr txBox="1">
            <a:spLocks noChangeArrowheads="1"/>
          </p:cNvSpPr>
          <p:nvPr/>
        </p:nvSpPr>
        <p:spPr bwMode="auto">
          <a:xfrm>
            <a:off x="1219200" y="5410200"/>
            <a:ext cx="693738" cy="369888"/>
          </a:xfrm>
          <a:prstGeom prst="rect">
            <a:avLst/>
          </a:prstGeom>
          <a:noFill/>
          <a:ln w="9525">
            <a:noFill/>
            <a:miter lim="800000"/>
            <a:headEnd/>
            <a:tailEnd/>
          </a:ln>
        </p:spPr>
        <p:txBody>
          <a:bodyPr wrap="none">
            <a:spAutoFit/>
          </a:bodyPr>
          <a:lstStyle/>
          <a:p>
            <a:r>
              <a:rPr lang="en-US">
                <a:latin typeface="Calibri" pitchFamily="34" charset="0"/>
              </a:rPr>
              <a:t>HDF5</a:t>
            </a:r>
          </a:p>
        </p:txBody>
      </p:sp>
      <p:grpSp>
        <p:nvGrpSpPr>
          <p:cNvPr id="9" name="Group 17"/>
          <p:cNvGrpSpPr>
            <a:grpSpLocks/>
          </p:cNvGrpSpPr>
          <p:nvPr/>
        </p:nvGrpSpPr>
        <p:grpSpPr bwMode="auto">
          <a:xfrm>
            <a:off x="3962400" y="1295400"/>
            <a:ext cx="4152900" cy="2971800"/>
            <a:chOff x="7067662" y="-152400"/>
            <a:chExt cx="4152675" cy="2971800"/>
          </a:xfrm>
        </p:grpSpPr>
        <p:grpSp>
          <p:nvGrpSpPr>
            <p:cNvPr id="16394" name="Group 15"/>
            <p:cNvGrpSpPr>
              <a:grpSpLocks/>
            </p:cNvGrpSpPr>
            <p:nvPr/>
          </p:nvGrpSpPr>
          <p:grpSpPr bwMode="auto">
            <a:xfrm>
              <a:off x="7067662" y="-152400"/>
              <a:ext cx="4152675" cy="2971800"/>
              <a:chOff x="3962400" y="1295400"/>
              <a:chExt cx="4152675" cy="2971800"/>
            </a:xfrm>
          </p:grpSpPr>
          <p:sp>
            <p:nvSpPr>
              <p:cNvPr id="12" name="Oval 11"/>
              <p:cNvSpPr/>
              <p:nvPr/>
            </p:nvSpPr>
            <p:spPr>
              <a:xfrm>
                <a:off x="3962400" y="1981200"/>
                <a:ext cx="3505010" cy="2286000"/>
              </a:xfrm>
              <a:prstGeom prst="ellipse">
                <a:avLst/>
              </a:prstGeom>
              <a:solidFill>
                <a:schemeClr val="accent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6857843" y="1295400"/>
                <a:ext cx="1257232" cy="646113"/>
              </a:xfrm>
              <a:prstGeom prst="rect">
                <a:avLst/>
              </a:prstGeom>
              <a:solidFill>
                <a:schemeClr val="accent2">
                  <a:lumMod val="20000"/>
                  <a:lumOff val="80000"/>
                </a:schemeClr>
              </a:solidFill>
              <a:ln>
                <a:solidFill>
                  <a:schemeClr val="accent1">
                    <a:shade val="50000"/>
                  </a:schemeClr>
                </a:solidFill>
              </a:ln>
            </p:spPr>
            <p:txBody>
              <a:bodyPr wrap="none">
                <a:spAutoFit/>
              </a:bodyPr>
              <a:lstStyle/>
              <a:p>
                <a:pPr fontAlgn="auto">
                  <a:spcBef>
                    <a:spcPts val="0"/>
                  </a:spcBef>
                  <a:spcAft>
                    <a:spcPts val="0"/>
                  </a:spcAft>
                  <a:defRPr/>
                </a:pPr>
                <a:r>
                  <a:rPr lang="en-US" dirty="0">
                    <a:latin typeface="+mn-lt"/>
                  </a:rPr>
                  <a:t>Shared</a:t>
                </a:r>
              </a:p>
              <a:p>
                <a:pPr fontAlgn="auto">
                  <a:spcBef>
                    <a:spcPts val="0"/>
                  </a:spcBef>
                  <a:spcAft>
                    <a:spcPts val="0"/>
                  </a:spcAft>
                  <a:defRPr/>
                </a:pPr>
                <a:r>
                  <a:rPr lang="en-US" dirty="0">
                    <a:latin typeface="+mn-lt"/>
                  </a:rPr>
                  <a:t>dimensions</a:t>
                </a:r>
              </a:p>
            </p:txBody>
          </p:sp>
          <p:cxnSp>
            <p:nvCxnSpPr>
              <p:cNvPr id="15" name="Straight Arrow Connector 14"/>
              <p:cNvCxnSpPr>
                <a:stCxn id="13" idx="2"/>
              </p:cNvCxnSpPr>
              <p:nvPr/>
            </p:nvCxnSpPr>
            <p:spPr>
              <a:xfrm rot="5400000">
                <a:off x="6923703" y="2028045"/>
                <a:ext cx="649287" cy="47622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6395" name="TextBox 16"/>
            <p:cNvSpPr txBox="1">
              <a:spLocks noChangeArrowheads="1"/>
            </p:cNvSpPr>
            <p:nvPr/>
          </p:nvSpPr>
          <p:spPr bwMode="auto">
            <a:xfrm>
              <a:off x="7543800" y="1905000"/>
              <a:ext cx="1682255" cy="369332"/>
            </a:xfrm>
            <a:prstGeom prst="rect">
              <a:avLst/>
            </a:prstGeom>
            <a:noFill/>
            <a:ln w="9525">
              <a:noFill/>
              <a:miter lim="800000"/>
              <a:headEnd/>
              <a:tailEnd/>
            </a:ln>
          </p:spPr>
          <p:txBody>
            <a:bodyPr wrap="none">
              <a:spAutoFit/>
            </a:bodyPr>
            <a:lstStyle/>
            <a:p>
              <a:r>
                <a:rPr lang="en-US">
                  <a:latin typeface="Calibri" pitchFamily="34" charset="0"/>
                </a:rPr>
                <a:t>NetCDF (classic)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ctrTitle"/>
          </p:nvPr>
        </p:nvSpPr>
        <p:spPr>
          <a:xfrm>
            <a:off x="533400" y="0"/>
            <a:ext cx="7772400" cy="2136775"/>
          </a:xfrm>
        </p:spPr>
        <p:txBody>
          <a:bodyPr/>
          <a:lstStyle/>
          <a:p>
            <a:r>
              <a:rPr lang="en-US" dirty="0" err="1" smtClean="0"/>
              <a:t>NetCDF</a:t>
            </a:r>
            <a:r>
              <a:rPr lang="en-US" dirty="0" smtClean="0"/>
              <a:t>-Java </a:t>
            </a:r>
            <a:r>
              <a:rPr lang="en-US" dirty="0" smtClean="0"/>
              <a:t>Library</a:t>
            </a:r>
            <a:br>
              <a:rPr lang="en-US" dirty="0" smtClean="0"/>
            </a:br>
            <a:r>
              <a:rPr lang="en-US" dirty="0" smtClean="0"/>
              <a:t>(</a:t>
            </a:r>
            <a:r>
              <a:rPr lang="en-US" dirty="0" smtClean="0"/>
              <a:t>aka) Common </a:t>
            </a:r>
            <a:r>
              <a:rPr lang="en-US" dirty="0"/>
              <a:t>Data </a:t>
            </a:r>
            <a:r>
              <a:rPr lang="en-US" dirty="0" smtClean="0"/>
              <a:t>Model</a:t>
            </a:r>
            <a:br>
              <a:rPr lang="en-US" dirty="0" smtClean="0"/>
            </a:br>
            <a:r>
              <a:rPr lang="en-US" dirty="0" smtClean="0"/>
              <a:t>Status Update</a:t>
            </a:r>
            <a:endParaRPr lang="en-US" dirty="0"/>
          </a:p>
        </p:txBody>
      </p:sp>
      <p:pic>
        <p:nvPicPr>
          <p:cNvPr id="3" name="Picture 2" descr="your-facebook-status-update-can-wait.jpg"/>
          <p:cNvPicPr>
            <a:picLocks noChangeAspect="1"/>
          </p:cNvPicPr>
          <p:nvPr/>
        </p:nvPicPr>
        <p:blipFill>
          <a:blip r:embed="rId2" cstate="print"/>
          <a:stretch>
            <a:fillRect/>
          </a:stretch>
        </p:blipFill>
        <p:spPr>
          <a:xfrm>
            <a:off x="3390900" y="2543175"/>
            <a:ext cx="5753100" cy="43148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3"/>
          <p:cNvSpPr>
            <a:spLocks noChangeArrowheads="1"/>
          </p:cNvSpPr>
          <p:nvPr/>
        </p:nvSpPr>
        <p:spPr bwMode="auto">
          <a:xfrm>
            <a:off x="3200400" y="838200"/>
            <a:ext cx="2667000" cy="990600"/>
          </a:xfrm>
          <a:prstGeom prst="ellipse">
            <a:avLst/>
          </a:prstGeom>
          <a:solidFill>
            <a:srgbClr val="99CC00"/>
          </a:solidFill>
          <a:ln w="9525">
            <a:solidFill>
              <a:schemeClr val="tx1"/>
            </a:solidFill>
            <a:round/>
            <a:headEnd/>
            <a:tailEnd/>
          </a:ln>
        </p:spPr>
        <p:txBody>
          <a:bodyPr wrap="none" anchor="ctr"/>
          <a:lstStyle/>
          <a:p>
            <a:pPr algn="ctr"/>
            <a:r>
              <a:rPr lang="en-US">
                <a:latin typeface="Calibri" pitchFamily="34" charset="0"/>
              </a:rPr>
              <a:t>Application</a:t>
            </a:r>
          </a:p>
        </p:txBody>
      </p:sp>
      <p:cxnSp>
        <p:nvCxnSpPr>
          <p:cNvPr id="18435" name="AutoShape 6"/>
          <p:cNvCxnSpPr>
            <a:cxnSpLocks noChangeShapeType="1"/>
            <a:stCxn id="18434" idx="4"/>
            <a:endCxn id="18441" idx="0"/>
          </p:cNvCxnSpPr>
          <p:nvPr/>
        </p:nvCxnSpPr>
        <p:spPr bwMode="auto">
          <a:xfrm flipH="1">
            <a:off x="4457700" y="1828800"/>
            <a:ext cx="76200" cy="1371600"/>
          </a:xfrm>
          <a:prstGeom prst="straightConnector1">
            <a:avLst/>
          </a:prstGeom>
          <a:noFill/>
          <a:ln w="9525">
            <a:solidFill>
              <a:schemeClr val="tx1"/>
            </a:solidFill>
            <a:round/>
            <a:headEnd/>
            <a:tailEnd type="triangle" w="med" len="med"/>
          </a:ln>
        </p:spPr>
      </p:cxnSp>
      <p:sp>
        <p:nvSpPr>
          <p:cNvPr id="18436" name="Text Box 13"/>
          <p:cNvSpPr txBox="1">
            <a:spLocks noChangeArrowheads="1"/>
          </p:cNvSpPr>
          <p:nvPr/>
        </p:nvSpPr>
        <p:spPr bwMode="auto">
          <a:xfrm>
            <a:off x="4800600" y="6172200"/>
            <a:ext cx="1295400" cy="376238"/>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dirty="0" err="1">
                <a:latin typeface="Calibri" pitchFamily="34" charset="0"/>
              </a:rPr>
              <a:t>OPeNDAP</a:t>
            </a:r>
            <a:endParaRPr lang="en-US" dirty="0">
              <a:latin typeface="Calibri" pitchFamily="34" charset="0"/>
            </a:endParaRPr>
          </a:p>
        </p:txBody>
      </p:sp>
      <p:sp>
        <p:nvSpPr>
          <p:cNvPr id="18437" name="Text Box 18"/>
          <p:cNvSpPr txBox="1">
            <a:spLocks noChangeArrowheads="1"/>
          </p:cNvSpPr>
          <p:nvPr/>
        </p:nvSpPr>
        <p:spPr bwMode="auto">
          <a:xfrm>
            <a:off x="3810000" y="4419600"/>
            <a:ext cx="14478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NetCDF-3</a:t>
            </a:r>
          </a:p>
        </p:txBody>
      </p:sp>
      <p:sp>
        <p:nvSpPr>
          <p:cNvPr id="18438" name="Text Box 19"/>
          <p:cNvSpPr txBox="1">
            <a:spLocks noChangeArrowheads="1"/>
          </p:cNvSpPr>
          <p:nvPr/>
        </p:nvSpPr>
        <p:spPr bwMode="auto">
          <a:xfrm>
            <a:off x="6629400" y="4038600"/>
            <a:ext cx="7620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8439" name="Text Box 20"/>
          <p:cNvSpPr txBox="1">
            <a:spLocks noChangeArrowheads="1"/>
          </p:cNvSpPr>
          <p:nvPr/>
        </p:nvSpPr>
        <p:spPr bwMode="auto">
          <a:xfrm>
            <a:off x="6781800" y="54864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HDF4</a:t>
            </a:r>
          </a:p>
        </p:txBody>
      </p:sp>
      <p:sp>
        <p:nvSpPr>
          <p:cNvPr id="18440" name="Text Box 21"/>
          <p:cNvSpPr txBox="1">
            <a:spLocks noChangeArrowheads="1"/>
          </p:cNvSpPr>
          <p:nvPr/>
        </p:nvSpPr>
        <p:spPr bwMode="auto">
          <a:xfrm>
            <a:off x="4419600" y="3886200"/>
            <a:ext cx="28194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Dispatch</a:t>
            </a:r>
          </a:p>
        </p:txBody>
      </p:sp>
      <p:sp>
        <p:nvSpPr>
          <p:cNvPr id="18441" name="Text Box 28"/>
          <p:cNvSpPr txBox="1">
            <a:spLocks noChangeArrowheads="1"/>
          </p:cNvSpPr>
          <p:nvPr/>
        </p:nvSpPr>
        <p:spPr bwMode="auto">
          <a:xfrm>
            <a:off x="1600200" y="3200400"/>
            <a:ext cx="57150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latin typeface="Calibri" pitchFamily="34" charset="0"/>
              </a:rPr>
              <a:t>API</a:t>
            </a:r>
          </a:p>
        </p:txBody>
      </p:sp>
      <p:sp>
        <p:nvSpPr>
          <p:cNvPr id="18442" name="Line 29"/>
          <p:cNvSpPr>
            <a:spLocks noChangeShapeType="1"/>
          </p:cNvSpPr>
          <p:nvPr/>
        </p:nvSpPr>
        <p:spPr bwMode="auto">
          <a:xfrm>
            <a:off x="5943600" y="3581400"/>
            <a:ext cx="0" cy="304800"/>
          </a:xfrm>
          <a:prstGeom prst="line">
            <a:avLst/>
          </a:prstGeom>
          <a:noFill/>
          <a:ln w="9525">
            <a:solidFill>
              <a:schemeClr val="tx1"/>
            </a:solidFill>
            <a:round/>
            <a:headEnd/>
            <a:tailEnd type="triangle" w="med" len="med"/>
          </a:ln>
        </p:spPr>
        <p:txBody>
          <a:bodyPr/>
          <a:lstStyle/>
          <a:p>
            <a:endParaRPr lang="en-US"/>
          </a:p>
        </p:txBody>
      </p:sp>
      <p:sp>
        <p:nvSpPr>
          <p:cNvPr id="18443" name="Text Box 30"/>
          <p:cNvSpPr txBox="1">
            <a:spLocks noChangeArrowheads="1"/>
          </p:cNvSpPr>
          <p:nvPr/>
        </p:nvSpPr>
        <p:spPr bwMode="auto">
          <a:xfrm>
            <a:off x="3733800" y="4953000"/>
            <a:ext cx="1295400" cy="385763"/>
          </a:xfrm>
          <a:prstGeom prst="rect">
            <a:avLst/>
          </a:prstGeom>
          <a:gradFill rotWithShape="1">
            <a:gsLst>
              <a:gs pos="0">
                <a:srgbClr val="76475E"/>
              </a:gs>
              <a:gs pos="50000">
                <a:srgbClr val="FF99CC"/>
              </a:gs>
              <a:gs pos="100000">
                <a:srgbClr val="76475E"/>
              </a:gs>
            </a:gsLst>
            <a:lin ang="5400000" scaled="1"/>
          </a:gradFill>
          <a:ln w="19050">
            <a:solidFill>
              <a:schemeClr val="tx1"/>
            </a:solidFill>
            <a:prstDash val="dash"/>
            <a:miter lim="800000"/>
            <a:headEnd/>
            <a:tailEnd/>
          </a:ln>
        </p:spPr>
        <p:txBody>
          <a:bodyPr>
            <a:spAutoFit/>
          </a:bodyPr>
          <a:lstStyle/>
          <a:p>
            <a:pPr>
              <a:spcBef>
                <a:spcPct val="50000"/>
              </a:spcBef>
            </a:pPr>
            <a:r>
              <a:rPr lang="en-US">
                <a:latin typeface="Calibri" pitchFamily="34" charset="0"/>
              </a:rPr>
              <a:t>NetCDF-4</a:t>
            </a:r>
          </a:p>
        </p:txBody>
      </p:sp>
      <p:sp>
        <p:nvSpPr>
          <p:cNvPr id="18444" name="Line 31"/>
          <p:cNvSpPr>
            <a:spLocks noChangeShapeType="1"/>
          </p:cNvSpPr>
          <p:nvPr/>
        </p:nvSpPr>
        <p:spPr bwMode="auto">
          <a:xfrm flipH="1" flipV="1">
            <a:off x="5029200" y="5181600"/>
            <a:ext cx="762000" cy="0"/>
          </a:xfrm>
          <a:prstGeom prst="line">
            <a:avLst/>
          </a:prstGeom>
          <a:noFill/>
          <a:ln w="9525">
            <a:solidFill>
              <a:schemeClr val="tx1"/>
            </a:solidFill>
            <a:round/>
            <a:headEnd/>
            <a:tailEnd type="triangle" w="med" len="med"/>
          </a:ln>
        </p:spPr>
        <p:txBody>
          <a:bodyPr/>
          <a:lstStyle/>
          <a:p>
            <a:endParaRPr lang="en-US"/>
          </a:p>
        </p:txBody>
      </p:sp>
      <p:sp>
        <p:nvSpPr>
          <p:cNvPr id="18445" name="Line 32"/>
          <p:cNvSpPr>
            <a:spLocks noChangeShapeType="1"/>
          </p:cNvSpPr>
          <p:nvPr/>
        </p:nvSpPr>
        <p:spPr bwMode="auto">
          <a:xfrm flipH="1" flipV="1">
            <a:off x="5257800" y="4572000"/>
            <a:ext cx="533400" cy="0"/>
          </a:xfrm>
          <a:prstGeom prst="line">
            <a:avLst/>
          </a:prstGeom>
          <a:noFill/>
          <a:ln w="9525">
            <a:solidFill>
              <a:schemeClr val="tx1"/>
            </a:solidFill>
            <a:round/>
            <a:headEnd/>
            <a:tailEnd type="triangle" w="med" len="med"/>
          </a:ln>
        </p:spPr>
        <p:txBody>
          <a:bodyPr/>
          <a:lstStyle/>
          <a:p>
            <a:endParaRPr lang="en-US"/>
          </a:p>
        </p:txBody>
      </p:sp>
      <p:sp>
        <p:nvSpPr>
          <p:cNvPr id="18446" name="Text Box 34"/>
          <p:cNvSpPr txBox="1">
            <a:spLocks noChangeArrowheads="1"/>
          </p:cNvSpPr>
          <p:nvPr/>
        </p:nvSpPr>
        <p:spPr bwMode="auto">
          <a:xfrm>
            <a:off x="4800600" y="6491288"/>
            <a:ext cx="1066800" cy="366712"/>
          </a:xfrm>
          <a:prstGeom prst="rect">
            <a:avLst/>
          </a:prstGeom>
          <a:noFill/>
          <a:ln w="9525">
            <a:noFill/>
            <a:miter lim="800000"/>
            <a:headEnd/>
            <a:tailEnd/>
          </a:ln>
        </p:spPr>
        <p:txBody>
          <a:bodyPr>
            <a:spAutoFit/>
          </a:bodyPr>
          <a:lstStyle/>
          <a:p>
            <a:pPr algn="r">
              <a:spcBef>
                <a:spcPct val="50000"/>
              </a:spcBef>
            </a:pPr>
            <a:r>
              <a:rPr lang="en-US" dirty="0">
                <a:latin typeface="Calibri" pitchFamily="34" charset="0"/>
              </a:rPr>
              <a:t>…</a:t>
            </a:r>
          </a:p>
        </p:txBody>
      </p:sp>
      <p:cxnSp>
        <p:nvCxnSpPr>
          <p:cNvPr id="18447" name="AutoShape 35"/>
          <p:cNvCxnSpPr>
            <a:cxnSpLocks noChangeShapeType="1"/>
          </p:cNvCxnSpPr>
          <p:nvPr/>
        </p:nvCxnSpPr>
        <p:spPr bwMode="auto">
          <a:xfrm rot="5400000">
            <a:off x="4893468" y="5241132"/>
            <a:ext cx="1833564" cy="38100"/>
          </a:xfrm>
          <a:prstGeom prst="bentConnector3">
            <a:avLst>
              <a:gd name="adj1" fmla="val 50000"/>
            </a:avLst>
          </a:prstGeom>
          <a:noFill/>
          <a:ln w="9525">
            <a:solidFill>
              <a:schemeClr val="tx1"/>
            </a:solidFill>
            <a:miter lim="800000"/>
            <a:headEnd/>
            <a:tailEnd type="triangle" w="med" len="med"/>
          </a:ln>
        </p:spPr>
      </p:cxnSp>
      <p:sp>
        <p:nvSpPr>
          <p:cNvPr id="18448" name="Line 38"/>
          <p:cNvSpPr>
            <a:spLocks noChangeShapeType="1"/>
          </p:cNvSpPr>
          <p:nvPr/>
        </p:nvSpPr>
        <p:spPr bwMode="auto">
          <a:xfrm flipV="1">
            <a:off x="5791200" y="5638800"/>
            <a:ext cx="990600" cy="0"/>
          </a:xfrm>
          <a:prstGeom prst="line">
            <a:avLst/>
          </a:prstGeom>
          <a:noFill/>
          <a:ln w="9525">
            <a:solidFill>
              <a:schemeClr val="tx1"/>
            </a:solidFill>
            <a:round/>
            <a:headEnd/>
            <a:tailEnd type="triangle" w="med" len="med"/>
          </a:ln>
        </p:spPr>
        <p:txBody>
          <a:bodyPr/>
          <a:lstStyle/>
          <a:p>
            <a:endParaRPr lang="en-US"/>
          </a:p>
        </p:txBody>
      </p:sp>
      <p:sp>
        <p:nvSpPr>
          <p:cNvPr id="46" name="Title 1"/>
          <p:cNvSpPr txBox="1">
            <a:spLocks/>
          </p:cNvSpPr>
          <p:nvPr/>
        </p:nvSpPr>
        <p:spPr>
          <a:xfrm>
            <a:off x="533400" y="0"/>
            <a:ext cx="8229600" cy="1143000"/>
          </a:xfrm>
          <a:prstGeom prst="rect">
            <a:avLst/>
          </a:prstGeom>
        </p:spPr>
        <p:txBody>
          <a:bodyPr/>
          <a:lstStyle/>
          <a:p>
            <a:pPr algn="ctr" fontAlgn="auto">
              <a:spcAft>
                <a:spcPts val="0"/>
              </a:spcAft>
              <a:defRPr/>
            </a:pPr>
            <a:r>
              <a:rPr lang="en-US" sz="4400" dirty="0">
                <a:latin typeface="+mj-lt"/>
                <a:ea typeface="+mj-ea"/>
                <a:cs typeface="+mj-cs"/>
              </a:rPr>
              <a:t>C Library Architecture</a:t>
            </a:r>
          </a:p>
        </p:txBody>
      </p:sp>
      <p:sp>
        <p:nvSpPr>
          <p:cNvPr id="19" name="Text Box 20"/>
          <p:cNvSpPr txBox="1">
            <a:spLocks noChangeArrowheads="1"/>
          </p:cNvSpPr>
          <p:nvPr/>
        </p:nvSpPr>
        <p:spPr bwMode="auto">
          <a:xfrm>
            <a:off x="6477000" y="49530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dirty="0" smtClean="0">
                <a:latin typeface="Calibri" pitchFamily="34" charset="0"/>
              </a:rPr>
              <a:t>HDF5</a:t>
            </a:r>
            <a:endParaRPr lang="en-US" dirty="0">
              <a:latin typeface="Calibri" pitchFamily="34" charset="0"/>
            </a:endParaRPr>
          </a:p>
        </p:txBody>
      </p:sp>
      <p:sp>
        <p:nvSpPr>
          <p:cNvPr id="20" name="Line 38"/>
          <p:cNvSpPr>
            <a:spLocks noChangeShapeType="1"/>
          </p:cNvSpPr>
          <p:nvPr/>
        </p:nvSpPr>
        <p:spPr bwMode="auto">
          <a:xfrm flipV="1">
            <a:off x="5867400" y="5105400"/>
            <a:ext cx="609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71600" y="2057400"/>
            <a:ext cx="45720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latin typeface="Calibri" pitchFamily="34" charset="0"/>
              </a:rPr>
              <a:t>NetcdfDataset</a:t>
            </a:r>
          </a:p>
        </p:txBody>
      </p:sp>
      <p:sp>
        <p:nvSpPr>
          <p:cNvPr id="17411" name="Oval 3"/>
          <p:cNvSpPr>
            <a:spLocks noChangeArrowheads="1"/>
          </p:cNvSpPr>
          <p:nvPr/>
        </p:nvSpPr>
        <p:spPr bwMode="auto">
          <a:xfrm>
            <a:off x="4953000" y="838200"/>
            <a:ext cx="2667000" cy="990600"/>
          </a:xfrm>
          <a:prstGeom prst="ellipse">
            <a:avLst/>
          </a:prstGeom>
          <a:solidFill>
            <a:srgbClr val="99CC00"/>
          </a:solidFill>
          <a:ln w="9525">
            <a:solidFill>
              <a:schemeClr val="tx1"/>
            </a:solidFill>
            <a:round/>
            <a:headEnd/>
            <a:tailEnd/>
          </a:ln>
        </p:spPr>
        <p:txBody>
          <a:bodyPr wrap="none" anchor="ctr"/>
          <a:lstStyle/>
          <a:p>
            <a:pPr algn="ctr"/>
            <a:r>
              <a:rPr lang="en-US">
                <a:latin typeface="Calibri" pitchFamily="34" charset="0"/>
              </a:rPr>
              <a:t>Application</a:t>
            </a:r>
          </a:p>
        </p:txBody>
      </p:sp>
      <p:cxnSp>
        <p:nvCxnSpPr>
          <p:cNvPr id="17412" name="AutoShape 4"/>
          <p:cNvCxnSpPr>
            <a:cxnSpLocks noChangeShapeType="1"/>
            <a:stCxn id="17411" idx="2"/>
            <a:endCxn id="17415" idx="3"/>
          </p:cNvCxnSpPr>
          <p:nvPr/>
        </p:nvCxnSpPr>
        <p:spPr bwMode="auto">
          <a:xfrm rot="10800000">
            <a:off x="3657600" y="950913"/>
            <a:ext cx="1295400" cy="382587"/>
          </a:xfrm>
          <a:prstGeom prst="straightConnector1">
            <a:avLst/>
          </a:prstGeom>
          <a:noFill/>
          <a:ln w="9525">
            <a:solidFill>
              <a:schemeClr val="tx1"/>
            </a:solidFill>
            <a:round/>
            <a:headEnd/>
            <a:tailEnd type="triangle" w="med" len="med"/>
          </a:ln>
        </p:spPr>
      </p:cxnSp>
      <p:cxnSp>
        <p:nvCxnSpPr>
          <p:cNvPr id="17413" name="AutoShape 5"/>
          <p:cNvCxnSpPr>
            <a:cxnSpLocks noChangeShapeType="1"/>
            <a:stCxn id="17411" idx="3"/>
            <a:endCxn id="17410" idx="0"/>
          </p:cNvCxnSpPr>
          <p:nvPr/>
        </p:nvCxnSpPr>
        <p:spPr bwMode="auto">
          <a:xfrm rot="5400000">
            <a:off x="4314032" y="1027906"/>
            <a:ext cx="373062" cy="1685925"/>
          </a:xfrm>
          <a:prstGeom prst="straightConnector1">
            <a:avLst/>
          </a:prstGeom>
          <a:noFill/>
          <a:ln w="9525">
            <a:solidFill>
              <a:schemeClr val="tx1"/>
            </a:solidFill>
            <a:round/>
            <a:headEnd/>
            <a:tailEnd type="triangle" w="med" len="med"/>
          </a:ln>
        </p:spPr>
      </p:cxnSp>
      <p:cxnSp>
        <p:nvCxnSpPr>
          <p:cNvPr id="17414" name="AutoShape 6"/>
          <p:cNvCxnSpPr>
            <a:cxnSpLocks noChangeShapeType="1"/>
            <a:stCxn id="17411" idx="4"/>
            <a:endCxn id="17442" idx="0"/>
          </p:cNvCxnSpPr>
          <p:nvPr/>
        </p:nvCxnSpPr>
        <p:spPr bwMode="auto">
          <a:xfrm>
            <a:off x="6286500" y="1828800"/>
            <a:ext cx="457200" cy="1447800"/>
          </a:xfrm>
          <a:prstGeom prst="straightConnector1">
            <a:avLst/>
          </a:prstGeom>
          <a:noFill/>
          <a:ln w="9525">
            <a:solidFill>
              <a:schemeClr val="tx1"/>
            </a:solidFill>
            <a:round/>
            <a:headEnd/>
            <a:tailEnd type="triangle" w="med" len="med"/>
          </a:ln>
        </p:spPr>
      </p:cxnSp>
      <p:sp>
        <p:nvSpPr>
          <p:cNvPr id="17415" name="Text Box 7"/>
          <p:cNvSpPr txBox="1">
            <a:spLocks noChangeArrowheads="1"/>
          </p:cNvSpPr>
          <p:nvPr/>
        </p:nvSpPr>
        <p:spPr bwMode="auto">
          <a:xfrm>
            <a:off x="152400" y="762000"/>
            <a:ext cx="3505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latin typeface="Calibri" pitchFamily="34" charset="0"/>
              </a:rPr>
              <a:t>Scientific Feature Types</a:t>
            </a:r>
          </a:p>
        </p:txBody>
      </p:sp>
      <p:sp>
        <p:nvSpPr>
          <p:cNvPr id="17416" name="Line 8"/>
          <p:cNvSpPr>
            <a:spLocks noChangeShapeType="1"/>
          </p:cNvSpPr>
          <p:nvPr/>
        </p:nvSpPr>
        <p:spPr bwMode="auto">
          <a:xfrm flipH="1">
            <a:off x="1600200" y="2438400"/>
            <a:ext cx="0" cy="1143000"/>
          </a:xfrm>
          <a:prstGeom prst="line">
            <a:avLst/>
          </a:prstGeom>
          <a:noFill/>
          <a:ln w="9525">
            <a:solidFill>
              <a:schemeClr val="tx1"/>
            </a:solidFill>
            <a:round/>
            <a:headEnd/>
            <a:tailEnd type="triangle" w="med" len="med"/>
          </a:ln>
        </p:spPr>
        <p:txBody>
          <a:bodyPr/>
          <a:lstStyle/>
          <a:p>
            <a:endParaRPr lang="en-US"/>
          </a:p>
        </p:txBody>
      </p:sp>
      <p:sp>
        <p:nvSpPr>
          <p:cNvPr id="17417" name="Line 9"/>
          <p:cNvSpPr>
            <a:spLocks noChangeShapeType="1"/>
          </p:cNvSpPr>
          <p:nvPr/>
        </p:nvSpPr>
        <p:spPr bwMode="auto">
          <a:xfrm>
            <a:off x="3886200" y="2438400"/>
            <a:ext cx="0" cy="228600"/>
          </a:xfrm>
          <a:prstGeom prst="line">
            <a:avLst/>
          </a:prstGeom>
          <a:noFill/>
          <a:ln w="9525">
            <a:solidFill>
              <a:schemeClr val="tx1"/>
            </a:solidFill>
            <a:round/>
            <a:headEnd/>
            <a:tailEnd type="triangle" w="med" len="med"/>
          </a:ln>
        </p:spPr>
        <p:txBody>
          <a:bodyPr/>
          <a:lstStyle/>
          <a:p>
            <a:endParaRPr lang="en-US"/>
          </a:p>
        </p:txBody>
      </p:sp>
      <p:sp>
        <p:nvSpPr>
          <p:cNvPr id="17418" name="Line 10"/>
          <p:cNvSpPr>
            <a:spLocks noChangeShapeType="1"/>
          </p:cNvSpPr>
          <p:nvPr/>
        </p:nvSpPr>
        <p:spPr bwMode="auto">
          <a:xfrm>
            <a:off x="4953000" y="3048000"/>
            <a:ext cx="0" cy="228600"/>
          </a:xfrm>
          <a:prstGeom prst="line">
            <a:avLst/>
          </a:prstGeom>
          <a:noFill/>
          <a:ln w="9525">
            <a:solidFill>
              <a:schemeClr val="tx1"/>
            </a:solidFill>
            <a:round/>
            <a:headEnd/>
            <a:tailEnd type="triangle" w="med" len="med"/>
          </a:ln>
        </p:spPr>
        <p:txBody>
          <a:bodyPr/>
          <a:lstStyle/>
          <a:p>
            <a:endParaRPr lang="en-US"/>
          </a:p>
        </p:txBody>
      </p:sp>
      <p:sp>
        <p:nvSpPr>
          <p:cNvPr id="17419" name="Text Box 12"/>
          <p:cNvSpPr txBox="1">
            <a:spLocks noChangeArrowheads="1"/>
          </p:cNvSpPr>
          <p:nvPr/>
        </p:nvSpPr>
        <p:spPr bwMode="auto">
          <a:xfrm>
            <a:off x="6553200" y="1981200"/>
            <a:ext cx="2819400" cy="1004888"/>
          </a:xfrm>
          <a:prstGeom prst="rect">
            <a:avLst/>
          </a:prstGeom>
          <a:noFill/>
          <a:ln w="9525">
            <a:noFill/>
            <a:miter lim="800000"/>
            <a:headEnd/>
            <a:tailEnd/>
          </a:ln>
        </p:spPr>
        <p:txBody>
          <a:bodyPr>
            <a:spAutoFit/>
          </a:bodyPr>
          <a:lstStyle/>
          <a:p>
            <a:pPr>
              <a:spcBef>
                <a:spcPct val="50000"/>
              </a:spcBef>
            </a:pPr>
            <a:r>
              <a:rPr lang="en-US" sz="2400" dirty="0" err="1">
                <a:latin typeface="Calibri" pitchFamily="34" charset="0"/>
              </a:rPr>
              <a:t>NetCDF</a:t>
            </a:r>
            <a:r>
              <a:rPr lang="en-US" sz="2400" dirty="0">
                <a:latin typeface="Calibri" pitchFamily="34" charset="0"/>
              </a:rPr>
              <a:t>-Java/</a:t>
            </a:r>
          </a:p>
          <a:p>
            <a:pPr>
              <a:spcBef>
                <a:spcPct val="50000"/>
              </a:spcBef>
            </a:pPr>
            <a:r>
              <a:rPr lang="en-US" sz="2400" dirty="0">
                <a:latin typeface="Calibri" pitchFamily="34" charset="0"/>
              </a:rPr>
              <a:t>CDM architecture</a:t>
            </a:r>
          </a:p>
        </p:txBody>
      </p:sp>
      <p:grpSp>
        <p:nvGrpSpPr>
          <p:cNvPr id="17420" name="Group 14"/>
          <p:cNvGrpSpPr>
            <a:grpSpLocks/>
          </p:cNvGrpSpPr>
          <p:nvPr/>
        </p:nvGrpSpPr>
        <p:grpSpPr bwMode="auto">
          <a:xfrm>
            <a:off x="533400" y="3581400"/>
            <a:ext cx="1447800" cy="1295400"/>
            <a:chOff x="1872" y="2304"/>
            <a:chExt cx="912" cy="1056"/>
          </a:xfrm>
        </p:grpSpPr>
        <p:sp>
          <p:nvSpPr>
            <p:cNvPr id="17453" name="Text Box 15"/>
            <p:cNvSpPr txBox="1">
              <a:spLocks noChangeArrowheads="1"/>
            </p:cNvSpPr>
            <p:nvPr/>
          </p:nvSpPr>
          <p:spPr bwMode="auto">
            <a:xfrm>
              <a:off x="1872" y="2304"/>
              <a:ext cx="912" cy="237"/>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a:latin typeface="Calibri" pitchFamily="34" charset="0"/>
                </a:rPr>
                <a:t>THREDDS</a:t>
              </a:r>
            </a:p>
          </p:txBody>
        </p:sp>
        <p:sp>
          <p:nvSpPr>
            <p:cNvPr id="17454" name="AutoShape 16"/>
            <p:cNvSpPr>
              <a:spLocks noChangeArrowheads="1"/>
            </p:cNvSpPr>
            <p:nvPr/>
          </p:nvSpPr>
          <p:spPr bwMode="auto">
            <a:xfrm>
              <a:off x="1872" y="2832"/>
              <a:ext cx="912" cy="528"/>
            </a:xfrm>
            <a:prstGeom prst="foldedCorner">
              <a:avLst>
                <a:gd name="adj" fmla="val 12500"/>
              </a:avLst>
            </a:prstGeom>
            <a:solidFill>
              <a:srgbClr val="FFCC99"/>
            </a:solidFill>
            <a:ln w="9525">
              <a:solidFill>
                <a:schemeClr val="tx1"/>
              </a:solidFill>
              <a:round/>
              <a:headEnd/>
              <a:tailEnd/>
            </a:ln>
          </p:spPr>
          <p:txBody>
            <a:bodyPr wrap="none" anchor="ctr"/>
            <a:lstStyle/>
            <a:p>
              <a:pPr algn="ctr"/>
              <a:r>
                <a:rPr lang="en-US">
                  <a:latin typeface="Calibri" pitchFamily="34" charset="0"/>
                </a:rPr>
                <a:t>Catalog.xml</a:t>
              </a:r>
            </a:p>
          </p:txBody>
        </p:sp>
        <p:cxnSp>
          <p:nvCxnSpPr>
            <p:cNvPr id="17455" name="AutoShape 17"/>
            <p:cNvCxnSpPr>
              <a:cxnSpLocks noChangeShapeType="1"/>
              <a:stCxn id="17453" idx="2"/>
              <a:endCxn id="17454" idx="0"/>
            </p:cNvCxnSpPr>
            <p:nvPr/>
          </p:nvCxnSpPr>
          <p:spPr bwMode="auto">
            <a:xfrm>
              <a:off x="2328" y="2541"/>
              <a:ext cx="0" cy="291"/>
            </a:xfrm>
            <a:prstGeom prst="straightConnector1">
              <a:avLst/>
            </a:prstGeom>
            <a:noFill/>
            <a:ln w="9525">
              <a:solidFill>
                <a:schemeClr val="tx1"/>
              </a:solidFill>
              <a:round/>
              <a:headEnd/>
              <a:tailEnd type="triangle" w="med" len="med"/>
            </a:ln>
          </p:spPr>
        </p:cxnSp>
      </p:grpSp>
      <p:sp>
        <p:nvSpPr>
          <p:cNvPr id="17430" name="Line 11"/>
          <p:cNvSpPr>
            <a:spLocks noChangeShapeType="1"/>
          </p:cNvSpPr>
          <p:nvPr/>
        </p:nvSpPr>
        <p:spPr bwMode="auto">
          <a:xfrm flipH="1">
            <a:off x="838200" y="2438400"/>
            <a:ext cx="533400" cy="609600"/>
          </a:xfrm>
          <a:prstGeom prst="line">
            <a:avLst/>
          </a:prstGeom>
          <a:noFill/>
          <a:ln w="9525">
            <a:solidFill>
              <a:schemeClr val="tx1"/>
            </a:solidFill>
            <a:round/>
            <a:headEnd/>
            <a:tailEnd type="triangle" w="med" len="med"/>
          </a:ln>
        </p:spPr>
        <p:txBody>
          <a:bodyPr/>
          <a:lstStyle/>
          <a:p>
            <a:endParaRPr lang="en-US"/>
          </a:p>
        </p:txBody>
      </p:sp>
      <p:sp>
        <p:nvSpPr>
          <p:cNvPr id="17431" name="Text Box 13"/>
          <p:cNvSpPr txBox="1">
            <a:spLocks noChangeArrowheads="1"/>
          </p:cNvSpPr>
          <p:nvPr/>
        </p:nvSpPr>
        <p:spPr bwMode="auto">
          <a:xfrm>
            <a:off x="0" y="3048000"/>
            <a:ext cx="1295400" cy="376238"/>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dirty="0" err="1">
                <a:latin typeface="Calibri" pitchFamily="34" charset="0"/>
              </a:rPr>
              <a:t>OPeNDAP</a:t>
            </a:r>
            <a:endParaRPr lang="en-US" dirty="0">
              <a:latin typeface="Calibri" pitchFamily="34" charset="0"/>
            </a:endParaRPr>
          </a:p>
        </p:txBody>
      </p:sp>
      <p:sp>
        <p:nvSpPr>
          <p:cNvPr id="17432" name="Text Box 18"/>
          <p:cNvSpPr txBox="1">
            <a:spLocks noChangeArrowheads="1"/>
          </p:cNvSpPr>
          <p:nvPr/>
        </p:nvSpPr>
        <p:spPr bwMode="auto">
          <a:xfrm>
            <a:off x="5334000" y="4495800"/>
            <a:ext cx="14478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NetCDF-3</a:t>
            </a:r>
          </a:p>
        </p:txBody>
      </p:sp>
      <p:sp>
        <p:nvSpPr>
          <p:cNvPr id="17433" name="Text Box 19"/>
          <p:cNvSpPr txBox="1">
            <a:spLocks noChangeArrowheads="1"/>
          </p:cNvSpPr>
          <p:nvPr/>
        </p:nvSpPr>
        <p:spPr bwMode="auto">
          <a:xfrm>
            <a:off x="8153400" y="4114800"/>
            <a:ext cx="7620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7434" name="Text Box 20"/>
          <p:cNvSpPr txBox="1">
            <a:spLocks noChangeArrowheads="1"/>
          </p:cNvSpPr>
          <p:nvPr/>
        </p:nvSpPr>
        <p:spPr bwMode="auto">
          <a:xfrm>
            <a:off x="5181600" y="55626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HDF4</a:t>
            </a:r>
          </a:p>
        </p:txBody>
      </p:sp>
      <p:sp>
        <p:nvSpPr>
          <p:cNvPr id="17435" name="Text Box 21"/>
          <p:cNvSpPr txBox="1">
            <a:spLocks noChangeArrowheads="1"/>
          </p:cNvSpPr>
          <p:nvPr/>
        </p:nvSpPr>
        <p:spPr bwMode="auto">
          <a:xfrm>
            <a:off x="5943600" y="3962400"/>
            <a:ext cx="28194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I/O service provider</a:t>
            </a:r>
          </a:p>
        </p:txBody>
      </p:sp>
      <p:sp>
        <p:nvSpPr>
          <p:cNvPr id="17436" name="Text Box 22"/>
          <p:cNvSpPr txBox="1">
            <a:spLocks noChangeArrowheads="1"/>
          </p:cNvSpPr>
          <p:nvPr/>
        </p:nvSpPr>
        <p:spPr bwMode="auto">
          <a:xfrm>
            <a:off x="7924800" y="50292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GRIB</a:t>
            </a:r>
          </a:p>
        </p:txBody>
      </p:sp>
      <p:sp>
        <p:nvSpPr>
          <p:cNvPr id="17437" name="Text Box 23"/>
          <p:cNvSpPr txBox="1">
            <a:spLocks noChangeArrowheads="1"/>
          </p:cNvSpPr>
          <p:nvPr/>
        </p:nvSpPr>
        <p:spPr bwMode="auto">
          <a:xfrm>
            <a:off x="7924800" y="55626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GINI</a:t>
            </a:r>
          </a:p>
        </p:txBody>
      </p:sp>
      <p:sp>
        <p:nvSpPr>
          <p:cNvPr id="17438" name="Text Box 24"/>
          <p:cNvSpPr txBox="1">
            <a:spLocks noChangeArrowheads="1"/>
          </p:cNvSpPr>
          <p:nvPr/>
        </p:nvSpPr>
        <p:spPr bwMode="auto">
          <a:xfrm>
            <a:off x="7924800" y="44958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NIDS</a:t>
            </a:r>
          </a:p>
        </p:txBody>
      </p:sp>
      <p:cxnSp>
        <p:nvCxnSpPr>
          <p:cNvPr id="17439" name="AutoShape 25"/>
          <p:cNvCxnSpPr>
            <a:cxnSpLocks noChangeShapeType="1"/>
            <a:stCxn id="17435" idx="2"/>
            <a:endCxn id="17436" idx="1"/>
          </p:cNvCxnSpPr>
          <p:nvPr/>
        </p:nvCxnSpPr>
        <p:spPr bwMode="auto">
          <a:xfrm rot="16200000" flipH="1">
            <a:off x="7199312" y="4492626"/>
            <a:ext cx="879475" cy="571500"/>
          </a:xfrm>
          <a:prstGeom prst="bentConnector2">
            <a:avLst/>
          </a:prstGeom>
          <a:noFill/>
          <a:ln w="9525">
            <a:solidFill>
              <a:schemeClr val="tx1"/>
            </a:solidFill>
            <a:miter lim="800000"/>
            <a:headEnd/>
            <a:tailEnd type="triangle" w="med" len="med"/>
          </a:ln>
        </p:spPr>
      </p:cxnSp>
      <p:cxnSp>
        <p:nvCxnSpPr>
          <p:cNvPr id="17440" name="AutoShape 26"/>
          <p:cNvCxnSpPr>
            <a:cxnSpLocks noChangeShapeType="1"/>
            <a:stCxn id="17435" idx="2"/>
            <a:endCxn id="17437" idx="1"/>
          </p:cNvCxnSpPr>
          <p:nvPr/>
        </p:nvCxnSpPr>
        <p:spPr bwMode="auto">
          <a:xfrm rot="16200000" flipH="1">
            <a:off x="6932612" y="4759326"/>
            <a:ext cx="1412875" cy="571500"/>
          </a:xfrm>
          <a:prstGeom prst="bentConnector2">
            <a:avLst/>
          </a:prstGeom>
          <a:noFill/>
          <a:ln w="9525">
            <a:solidFill>
              <a:schemeClr val="tx1"/>
            </a:solidFill>
            <a:miter lim="800000"/>
            <a:headEnd/>
            <a:tailEnd type="triangle" w="med" len="med"/>
          </a:ln>
        </p:spPr>
      </p:cxnSp>
      <p:cxnSp>
        <p:nvCxnSpPr>
          <p:cNvPr id="17441" name="AutoShape 27"/>
          <p:cNvCxnSpPr>
            <a:cxnSpLocks noChangeShapeType="1"/>
            <a:stCxn id="17435" idx="2"/>
            <a:endCxn id="17438" idx="1"/>
          </p:cNvCxnSpPr>
          <p:nvPr/>
        </p:nvCxnSpPr>
        <p:spPr bwMode="auto">
          <a:xfrm rot="16200000" flipH="1">
            <a:off x="7466012" y="4225926"/>
            <a:ext cx="346075" cy="571500"/>
          </a:xfrm>
          <a:prstGeom prst="bentConnector2">
            <a:avLst/>
          </a:prstGeom>
          <a:noFill/>
          <a:ln w="9525">
            <a:solidFill>
              <a:schemeClr val="tx1"/>
            </a:solidFill>
            <a:miter lim="800000"/>
            <a:headEnd/>
            <a:tailEnd type="triangle" w="med" len="med"/>
          </a:ln>
        </p:spPr>
      </p:cxnSp>
      <p:sp>
        <p:nvSpPr>
          <p:cNvPr id="17442" name="Text Box 28"/>
          <p:cNvSpPr txBox="1">
            <a:spLocks noChangeArrowheads="1"/>
          </p:cNvSpPr>
          <p:nvPr/>
        </p:nvSpPr>
        <p:spPr bwMode="auto">
          <a:xfrm>
            <a:off x="4648200" y="3276600"/>
            <a:ext cx="4191000" cy="376238"/>
          </a:xfrm>
          <a:prstGeom prst="rect">
            <a:avLst/>
          </a:prstGeom>
          <a:solidFill>
            <a:srgbClr val="FFFF99"/>
          </a:solidFill>
          <a:ln w="9525">
            <a:solidFill>
              <a:schemeClr val="tx1"/>
            </a:solidFill>
            <a:miter lim="800000"/>
            <a:headEnd/>
            <a:tailEnd/>
          </a:ln>
        </p:spPr>
        <p:txBody>
          <a:bodyPr wrap="square">
            <a:spAutoFit/>
          </a:bodyPr>
          <a:lstStyle/>
          <a:p>
            <a:pPr algn="ctr">
              <a:spcBef>
                <a:spcPct val="50000"/>
              </a:spcBef>
            </a:pPr>
            <a:r>
              <a:rPr lang="en-US">
                <a:latin typeface="Calibri" pitchFamily="34" charset="0"/>
              </a:rPr>
              <a:t>NetcdfFile</a:t>
            </a:r>
          </a:p>
        </p:txBody>
      </p:sp>
      <p:sp>
        <p:nvSpPr>
          <p:cNvPr id="17443" name="Line 29"/>
          <p:cNvSpPr>
            <a:spLocks noChangeShapeType="1"/>
          </p:cNvSpPr>
          <p:nvPr/>
        </p:nvSpPr>
        <p:spPr bwMode="auto">
          <a:xfrm>
            <a:off x="7467600" y="3657600"/>
            <a:ext cx="0" cy="304800"/>
          </a:xfrm>
          <a:prstGeom prst="line">
            <a:avLst/>
          </a:prstGeom>
          <a:noFill/>
          <a:ln w="9525">
            <a:solidFill>
              <a:schemeClr val="tx1"/>
            </a:solidFill>
            <a:round/>
            <a:headEnd/>
            <a:tailEnd type="triangle" w="med" len="med"/>
          </a:ln>
        </p:spPr>
        <p:txBody>
          <a:bodyPr/>
          <a:lstStyle/>
          <a:p>
            <a:endParaRPr lang="en-US"/>
          </a:p>
        </p:txBody>
      </p:sp>
      <p:sp>
        <p:nvSpPr>
          <p:cNvPr id="17444" name="Text Box 30"/>
          <p:cNvSpPr txBox="1">
            <a:spLocks noChangeArrowheads="1"/>
          </p:cNvSpPr>
          <p:nvPr/>
        </p:nvSpPr>
        <p:spPr bwMode="auto">
          <a:xfrm>
            <a:off x="5257800" y="5029200"/>
            <a:ext cx="1295400" cy="385763"/>
          </a:xfrm>
          <a:prstGeom prst="rect">
            <a:avLst/>
          </a:prstGeom>
          <a:gradFill rotWithShape="1">
            <a:gsLst>
              <a:gs pos="0">
                <a:srgbClr val="76475E"/>
              </a:gs>
              <a:gs pos="50000">
                <a:srgbClr val="FF99CC"/>
              </a:gs>
              <a:gs pos="100000">
                <a:srgbClr val="76475E"/>
              </a:gs>
            </a:gsLst>
            <a:lin ang="5400000" scaled="1"/>
          </a:gradFill>
          <a:ln w="19050">
            <a:solidFill>
              <a:schemeClr val="tx1"/>
            </a:solidFill>
            <a:prstDash val="dash"/>
            <a:miter lim="800000"/>
            <a:headEnd/>
            <a:tailEnd/>
          </a:ln>
        </p:spPr>
        <p:txBody>
          <a:bodyPr>
            <a:spAutoFit/>
          </a:bodyPr>
          <a:lstStyle/>
          <a:p>
            <a:pPr>
              <a:spcBef>
                <a:spcPct val="50000"/>
              </a:spcBef>
            </a:pPr>
            <a:r>
              <a:rPr lang="en-US">
                <a:latin typeface="Calibri" pitchFamily="34" charset="0"/>
              </a:rPr>
              <a:t>NetCDF-4</a:t>
            </a:r>
          </a:p>
        </p:txBody>
      </p:sp>
      <p:sp>
        <p:nvSpPr>
          <p:cNvPr id="17445" name="Line 31"/>
          <p:cNvSpPr>
            <a:spLocks noChangeShapeType="1"/>
          </p:cNvSpPr>
          <p:nvPr/>
        </p:nvSpPr>
        <p:spPr bwMode="auto">
          <a:xfrm flipH="1" flipV="1">
            <a:off x="6553200" y="5257800"/>
            <a:ext cx="762000" cy="0"/>
          </a:xfrm>
          <a:prstGeom prst="line">
            <a:avLst/>
          </a:prstGeom>
          <a:noFill/>
          <a:ln w="9525">
            <a:solidFill>
              <a:schemeClr val="tx1"/>
            </a:solidFill>
            <a:round/>
            <a:headEnd/>
            <a:tailEnd type="triangle" w="med" len="med"/>
          </a:ln>
        </p:spPr>
        <p:txBody>
          <a:bodyPr/>
          <a:lstStyle/>
          <a:p>
            <a:endParaRPr lang="en-US"/>
          </a:p>
        </p:txBody>
      </p:sp>
      <p:sp>
        <p:nvSpPr>
          <p:cNvPr id="17446" name="Line 32"/>
          <p:cNvSpPr>
            <a:spLocks noChangeShapeType="1"/>
          </p:cNvSpPr>
          <p:nvPr/>
        </p:nvSpPr>
        <p:spPr bwMode="auto">
          <a:xfrm flipH="1" flipV="1">
            <a:off x="6781800" y="4648200"/>
            <a:ext cx="533400" cy="0"/>
          </a:xfrm>
          <a:prstGeom prst="line">
            <a:avLst/>
          </a:prstGeom>
          <a:noFill/>
          <a:ln w="9525">
            <a:solidFill>
              <a:schemeClr val="tx1"/>
            </a:solidFill>
            <a:round/>
            <a:headEnd/>
            <a:tailEnd type="triangle" w="med" len="med"/>
          </a:ln>
        </p:spPr>
        <p:txBody>
          <a:bodyPr/>
          <a:lstStyle/>
          <a:p>
            <a:endParaRPr lang="en-US"/>
          </a:p>
        </p:txBody>
      </p:sp>
      <p:cxnSp>
        <p:nvCxnSpPr>
          <p:cNvPr id="17447" name="AutoShape 33"/>
          <p:cNvCxnSpPr>
            <a:cxnSpLocks noChangeShapeType="1"/>
            <a:stCxn id="17435" idx="2"/>
            <a:endCxn id="17451" idx="1"/>
          </p:cNvCxnSpPr>
          <p:nvPr/>
        </p:nvCxnSpPr>
        <p:spPr bwMode="auto">
          <a:xfrm rot="16200000" flipH="1">
            <a:off x="6627812" y="5064126"/>
            <a:ext cx="2022475" cy="571500"/>
          </a:xfrm>
          <a:prstGeom prst="bentConnector2">
            <a:avLst/>
          </a:prstGeom>
          <a:noFill/>
          <a:ln w="9525">
            <a:solidFill>
              <a:schemeClr val="tx1"/>
            </a:solidFill>
            <a:miter lim="800000"/>
            <a:headEnd/>
            <a:tailEnd type="triangle" w="med" len="med"/>
          </a:ln>
        </p:spPr>
      </p:cxnSp>
      <p:sp>
        <p:nvSpPr>
          <p:cNvPr id="17448" name="Text Box 34"/>
          <p:cNvSpPr txBox="1">
            <a:spLocks noChangeArrowheads="1"/>
          </p:cNvSpPr>
          <p:nvPr/>
        </p:nvSpPr>
        <p:spPr bwMode="auto">
          <a:xfrm>
            <a:off x="6324600" y="6310313"/>
            <a:ext cx="1066800" cy="366712"/>
          </a:xfrm>
          <a:prstGeom prst="rect">
            <a:avLst/>
          </a:prstGeom>
          <a:noFill/>
          <a:ln w="9525">
            <a:noFill/>
            <a:miter lim="800000"/>
            <a:headEnd/>
            <a:tailEnd/>
          </a:ln>
        </p:spPr>
        <p:txBody>
          <a:bodyPr>
            <a:spAutoFit/>
          </a:bodyPr>
          <a:lstStyle/>
          <a:p>
            <a:pPr algn="r">
              <a:spcBef>
                <a:spcPct val="50000"/>
              </a:spcBef>
            </a:pPr>
            <a:r>
              <a:rPr lang="en-US">
                <a:latin typeface="Calibri" pitchFamily="34" charset="0"/>
              </a:rPr>
              <a:t>…</a:t>
            </a:r>
          </a:p>
        </p:txBody>
      </p:sp>
      <p:cxnSp>
        <p:nvCxnSpPr>
          <p:cNvPr id="17449" name="AutoShape 35"/>
          <p:cNvCxnSpPr>
            <a:cxnSpLocks noChangeShapeType="1"/>
            <a:stCxn id="17435" idx="2"/>
            <a:endCxn id="17450" idx="3"/>
          </p:cNvCxnSpPr>
          <p:nvPr/>
        </p:nvCxnSpPr>
        <p:spPr bwMode="auto">
          <a:xfrm rot="5400000">
            <a:off x="6323012" y="5178426"/>
            <a:ext cx="1870075" cy="190500"/>
          </a:xfrm>
          <a:prstGeom prst="bentConnector2">
            <a:avLst/>
          </a:prstGeom>
          <a:noFill/>
          <a:ln w="9525">
            <a:solidFill>
              <a:schemeClr val="tx1"/>
            </a:solidFill>
            <a:miter lim="800000"/>
            <a:headEnd/>
            <a:tailEnd type="triangle" w="med" len="med"/>
          </a:ln>
        </p:spPr>
      </p:cxnSp>
      <p:sp>
        <p:nvSpPr>
          <p:cNvPr id="17450" name="Text Box 36"/>
          <p:cNvSpPr txBox="1">
            <a:spLocks noChangeArrowheads="1"/>
          </p:cNvSpPr>
          <p:nvPr/>
        </p:nvSpPr>
        <p:spPr bwMode="auto">
          <a:xfrm>
            <a:off x="6019800" y="6019800"/>
            <a:ext cx="11430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Nexrad</a:t>
            </a:r>
          </a:p>
        </p:txBody>
      </p:sp>
      <p:sp>
        <p:nvSpPr>
          <p:cNvPr id="17451" name="Text Box 37"/>
          <p:cNvSpPr txBox="1">
            <a:spLocks noChangeArrowheads="1"/>
          </p:cNvSpPr>
          <p:nvPr/>
        </p:nvSpPr>
        <p:spPr bwMode="auto">
          <a:xfrm>
            <a:off x="7924800" y="6172200"/>
            <a:ext cx="9144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DMSP</a:t>
            </a:r>
          </a:p>
        </p:txBody>
      </p:sp>
      <p:sp>
        <p:nvSpPr>
          <p:cNvPr id="17452" name="Line 38"/>
          <p:cNvSpPr>
            <a:spLocks noChangeShapeType="1"/>
          </p:cNvSpPr>
          <p:nvPr/>
        </p:nvSpPr>
        <p:spPr bwMode="auto">
          <a:xfrm flipH="1" flipV="1">
            <a:off x="6019800" y="5715000"/>
            <a:ext cx="1295400" cy="0"/>
          </a:xfrm>
          <a:prstGeom prst="line">
            <a:avLst/>
          </a:prstGeom>
          <a:noFill/>
          <a:ln w="9525">
            <a:solidFill>
              <a:schemeClr val="tx1"/>
            </a:solidFill>
            <a:round/>
            <a:headEnd/>
            <a:tailEnd type="triangle" w="med" len="med"/>
          </a:ln>
        </p:spPr>
        <p:txBody>
          <a:bodyPr/>
          <a:lstStyle/>
          <a:p>
            <a:endParaRPr lang="en-US"/>
          </a:p>
        </p:txBody>
      </p:sp>
      <p:sp>
        <p:nvSpPr>
          <p:cNvPr id="17422" name="Text Box 39"/>
          <p:cNvSpPr txBox="1">
            <a:spLocks noChangeArrowheads="1"/>
          </p:cNvSpPr>
          <p:nvPr/>
        </p:nvSpPr>
        <p:spPr bwMode="auto">
          <a:xfrm>
            <a:off x="2819400" y="2667000"/>
            <a:ext cx="23622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CoordSystem Builder</a:t>
            </a:r>
          </a:p>
        </p:txBody>
      </p:sp>
      <p:sp>
        <p:nvSpPr>
          <p:cNvPr id="17423" name="Text Box 40"/>
          <p:cNvSpPr txBox="1">
            <a:spLocks noChangeArrowheads="1"/>
          </p:cNvSpPr>
          <p:nvPr/>
        </p:nvSpPr>
        <p:spPr bwMode="auto">
          <a:xfrm>
            <a:off x="533400" y="1371600"/>
            <a:ext cx="32004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Datatype Adapter</a:t>
            </a:r>
          </a:p>
        </p:txBody>
      </p:sp>
      <p:sp>
        <p:nvSpPr>
          <p:cNvPr id="17424" name="Line 41"/>
          <p:cNvSpPr>
            <a:spLocks noChangeShapeType="1"/>
          </p:cNvSpPr>
          <p:nvPr/>
        </p:nvSpPr>
        <p:spPr bwMode="auto">
          <a:xfrm flipH="1">
            <a:off x="5562600" y="2438400"/>
            <a:ext cx="0" cy="838200"/>
          </a:xfrm>
          <a:prstGeom prst="line">
            <a:avLst/>
          </a:prstGeom>
          <a:noFill/>
          <a:ln w="9525">
            <a:solidFill>
              <a:schemeClr val="tx1"/>
            </a:solidFill>
            <a:round/>
            <a:headEnd/>
            <a:tailEnd type="triangle" w="med" len="med"/>
          </a:ln>
        </p:spPr>
        <p:txBody>
          <a:bodyPr/>
          <a:lstStyle/>
          <a:p>
            <a:endParaRPr lang="en-US"/>
          </a:p>
        </p:txBody>
      </p:sp>
      <p:sp>
        <p:nvSpPr>
          <p:cNvPr id="17425" name="Line 42"/>
          <p:cNvSpPr>
            <a:spLocks noChangeShapeType="1"/>
          </p:cNvSpPr>
          <p:nvPr/>
        </p:nvSpPr>
        <p:spPr bwMode="auto">
          <a:xfrm>
            <a:off x="1981200" y="1143000"/>
            <a:ext cx="0" cy="228600"/>
          </a:xfrm>
          <a:prstGeom prst="line">
            <a:avLst/>
          </a:prstGeom>
          <a:noFill/>
          <a:ln w="9525">
            <a:solidFill>
              <a:schemeClr val="tx1"/>
            </a:solidFill>
            <a:round/>
            <a:headEnd/>
            <a:tailEnd type="triangle" w="med" len="med"/>
          </a:ln>
        </p:spPr>
        <p:txBody>
          <a:bodyPr/>
          <a:lstStyle/>
          <a:p>
            <a:endParaRPr lang="en-US"/>
          </a:p>
        </p:txBody>
      </p:sp>
      <p:sp>
        <p:nvSpPr>
          <p:cNvPr id="17426" name="Line 43"/>
          <p:cNvSpPr>
            <a:spLocks noChangeShapeType="1"/>
          </p:cNvSpPr>
          <p:nvPr/>
        </p:nvSpPr>
        <p:spPr bwMode="auto">
          <a:xfrm>
            <a:off x="1981200" y="1752600"/>
            <a:ext cx="0" cy="304800"/>
          </a:xfrm>
          <a:prstGeom prst="line">
            <a:avLst/>
          </a:prstGeom>
          <a:noFill/>
          <a:ln w="9525">
            <a:solidFill>
              <a:schemeClr val="tx1"/>
            </a:solidFill>
            <a:round/>
            <a:headEnd/>
            <a:tailEnd type="triangle" w="med" len="med"/>
          </a:ln>
        </p:spPr>
        <p:txBody>
          <a:bodyPr/>
          <a:lstStyle/>
          <a:p>
            <a:endParaRPr lang="en-US"/>
          </a:p>
        </p:txBody>
      </p:sp>
      <p:sp>
        <p:nvSpPr>
          <p:cNvPr id="176172" name="Document"/>
          <p:cNvSpPr>
            <a:spLocks noEditPoints="1" noChangeArrowheads="1"/>
          </p:cNvSpPr>
          <p:nvPr/>
        </p:nvSpPr>
        <p:spPr bwMode="auto">
          <a:xfrm>
            <a:off x="2438400" y="5029200"/>
            <a:ext cx="9810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a:latin typeface="+mn-lt"/>
              </a:rPr>
              <a:t>NcML</a:t>
            </a:r>
          </a:p>
        </p:txBody>
      </p:sp>
      <p:sp>
        <p:nvSpPr>
          <p:cNvPr id="17428" name="Line 45"/>
          <p:cNvSpPr>
            <a:spLocks noChangeShapeType="1"/>
          </p:cNvSpPr>
          <p:nvPr/>
        </p:nvSpPr>
        <p:spPr bwMode="auto">
          <a:xfrm flipH="1">
            <a:off x="2667000" y="2438400"/>
            <a:ext cx="0" cy="2590800"/>
          </a:xfrm>
          <a:prstGeom prst="line">
            <a:avLst/>
          </a:prstGeom>
          <a:noFill/>
          <a:ln w="9525">
            <a:solidFill>
              <a:schemeClr val="tx1"/>
            </a:solidFill>
            <a:round/>
            <a:headEnd/>
            <a:tailEnd type="triangle" w="med" len="med"/>
          </a:ln>
        </p:spPr>
        <p:txBody>
          <a:bodyPr/>
          <a:lstStyle/>
          <a:p>
            <a:endParaRPr lang="en-US"/>
          </a:p>
        </p:txBody>
      </p:sp>
      <p:sp>
        <p:nvSpPr>
          <p:cNvPr id="46" name="Title 1"/>
          <p:cNvSpPr txBox="1">
            <a:spLocks/>
          </p:cNvSpPr>
          <p:nvPr/>
        </p:nvSpPr>
        <p:spPr>
          <a:xfrm>
            <a:off x="533400" y="0"/>
            <a:ext cx="8229600" cy="1143000"/>
          </a:xfrm>
          <a:prstGeom prst="rect">
            <a:avLst/>
          </a:prstGeom>
        </p:spPr>
        <p:txBody>
          <a:bodyPr/>
          <a:lstStyle/>
          <a:p>
            <a:pPr algn="ctr" fontAlgn="auto">
              <a:spcAft>
                <a:spcPts val="0"/>
              </a:spcAft>
              <a:defRPr/>
            </a:pPr>
            <a:r>
              <a:rPr lang="en-US" sz="4400" dirty="0">
                <a:latin typeface="+mj-lt"/>
                <a:ea typeface="+mj-ea"/>
                <a:cs typeface="+mj-cs"/>
              </a:rPr>
              <a:t>CDM Architecture</a:t>
            </a:r>
          </a:p>
        </p:txBody>
      </p:sp>
      <p:sp>
        <p:nvSpPr>
          <p:cNvPr id="117" name="Line 11"/>
          <p:cNvSpPr>
            <a:spLocks noChangeShapeType="1"/>
          </p:cNvSpPr>
          <p:nvPr/>
        </p:nvSpPr>
        <p:spPr bwMode="auto">
          <a:xfrm flipH="1">
            <a:off x="2133600" y="2438400"/>
            <a:ext cx="0" cy="3048000"/>
          </a:xfrm>
          <a:prstGeom prst="line">
            <a:avLst/>
          </a:prstGeom>
          <a:noFill/>
          <a:ln w="9525">
            <a:solidFill>
              <a:schemeClr val="tx1"/>
            </a:solidFill>
            <a:round/>
            <a:headEnd/>
            <a:tailEnd type="triangle" w="med" len="med"/>
          </a:ln>
        </p:spPr>
        <p:txBody>
          <a:bodyPr/>
          <a:lstStyle/>
          <a:p>
            <a:endParaRPr lang="en-US"/>
          </a:p>
        </p:txBody>
      </p:sp>
      <p:sp>
        <p:nvSpPr>
          <p:cNvPr id="118" name="Text Box 13"/>
          <p:cNvSpPr txBox="1">
            <a:spLocks noChangeArrowheads="1"/>
          </p:cNvSpPr>
          <p:nvPr/>
        </p:nvSpPr>
        <p:spPr bwMode="auto">
          <a:xfrm>
            <a:off x="914400" y="5486400"/>
            <a:ext cx="1295400" cy="376238"/>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dirty="0" err="1" smtClean="0">
                <a:latin typeface="Calibri" pitchFamily="34" charset="0"/>
              </a:rPr>
              <a:t>cdmremote</a:t>
            </a:r>
            <a:endParaRPr lang="en-US" dirty="0">
              <a:latin typeface="Calibri" pitchFamily="34" charset="0"/>
            </a:endParaRPr>
          </a:p>
        </p:txBody>
      </p:sp>
      <p:sp>
        <p:nvSpPr>
          <p:cNvPr id="120" name="Rectangle 119"/>
          <p:cNvSpPr/>
          <p:nvPr/>
        </p:nvSpPr>
        <p:spPr>
          <a:xfrm>
            <a:off x="4495800" y="3810000"/>
            <a:ext cx="4648200" cy="31242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4572000" y="6488668"/>
            <a:ext cx="1287532" cy="369332"/>
          </a:xfrm>
          <a:prstGeom prst="rect">
            <a:avLst/>
          </a:prstGeom>
          <a:noFill/>
        </p:spPr>
        <p:txBody>
          <a:bodyPr wrap="none" rtlCol="0">
            <a:spAutoFit/>
          </a:bodyPr>
          <a:lstStyle/>
          <a:p>
            <a:r>
              <a:rPr lang="en-US" dirty="0" smtClean="0"/>
              <a:t>Local Files</a:t>
            </a:r>
            <a:endParaRPr lang="en-US" dirty="0"/>
          </a:p>
        </p:txBody>
      </p:sp>
      <p:sp>
        <p:nvSpPr>
          <p:cNvPr id="122" name="Rectangle 121"/>
          <p:cNvSpPr/>
          <p:nvPr/>
        </p:nvSpPr>
        <p:spPr>
          <a:xfrm>
            <a:off x="-152400" y="2743200"/>
            <a:ext cx="2514600" cy="3886200"/>
          </a:xfrm>
          <a:prstGeom prst="rect">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0" y="6096000"/>
            <a:ext cx="1967205" cy="369332"/>
          </a:xfrm>
          <a:prstGeom prst="rect">
            <a:avLst/>
          </a:prstGeom>
          <a:noFill/>
        </p:spPr>
        <p:txBody>
          <a:bodyPr wrap="none" rtlCol="0">
            <a:spAutoFit/>
          </a:bodyPr>
          <a:lstStyle/>
          <a:p>
            <a:r>
              <a:rPr lang="en-US" dirty="0" smtClean="0"/>
              <a:t>Remote Datasets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274638"/>
            <a:ext cx="1828800" cy="1858962"/>
          </a:xfrm>
        </p:spPr>
        <p:txBody>
          <a:bodyPr/>
          <a:lstStyle/>
          <a:p>
            <a:r>
              <a:rPr lang="en-US" sz="3200" dirty="0" smtClean="0"/>
              <a:t>CDM </a:t>
            </a:r>
            <a:br>
              <a:rPr lang="en-US" sz="3200" dirty="0" smtClean="0"/>
            </a:br>
            <a:r>
              <a:rPr lang="en-US" sz="3200" dirty="0" smtClean="0"/>
              <a:t>file</a:t>
            </a:r>
            <a:br>
              <a:rPr lang="en-US" sz="3200" dirty="0" smtClean="0"/>
            </a:br>
            <a:r>
              <a:rPr lang="en-US" sz="3200" dirty="0" smtClean="0"/>
              <a:t>formats</a:t>
            </a:r>
            <a:endParaRPr lang="en-US" sz="3200" dirty="0"/>
          </a:p>
        </p:txBody>
      </p:sp>
      <p:pic>
        <p:nvPicPr>
          <p:cNvPr id="4" name="Content Placeholder 3" descr="cdmFiles.png"/>
          <p:cNvPicPr>
            <a:picLocks noGrp="1" noChangeAspect="1"/>
          </p:cNvPicPr>
          <p:nvPr>
            <p:ph idx="1"/>
          </p:nvPr>
        </p:nvPicPr>
        <p:blipFill>
          <a:blip r:embed="rId2" cstate="print"/>
          <a:stretch>
            <a:fillRect/>
          </a:stretch>
        </p:blipFill>
        <p:spPr>
          <a:xfrm>
            <a:off x="228600" y="76200"/>
            <a:ext cx="7696200" cy="7016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Coordinate System UML</a:t>
            </a:r>
          </a:p>
        </p:txBody>
      </p:sp>
      <p:pic>
        <p:nvPicPr>
          <p:cNvPr id="28675" name="Picture 2"/>
          <p:cNvPicPr>
            <a:picLocks noGrp="1" noChangeAspect="1" noChangeArrowheads="1"/>
          </p:cNvPicPr>
          <p:nvPr>
            <p:ph idx="1"/>
          </p:nvPr>
        </p:nvPicPr>
        <p:blipFill>
          <a:blip r:embed="rId3" cstate="print"/>
          <a:srcRect/>
          <a:stretch>
            <a:fillRect/>
          </a:stretch>
        </p:blipFill>
        <p:spPr>
          <a:xfrm>
            <a:off x="11174" y="1371600"/>
            <a:ext cx="9132826" cy="5105399"/>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Conventions</a:t>
            </a:r>
          </a:p>
        </p:txBody>
      </p:sp>
      <p:sp>
        <p:nvSpPr>
          <p:cNvPr id="29699" name="Content Placeholder 2"/>
          <p:cNvSpPr>
            <a:spLocks noGrp="1"/>
          </p:cNvSpPr>
          <p:nvPr>
            <p:ph idx="1"/>
          </p:nvPr>
        </p:nvSpPr>
        <p:spPr/>
        <p:txBody>
          <a:bodyPr/>
          <a:lstStyle/>
          <a:p>
            <a:pPr eaLnBrk="1" hangingPunct="1"/>
            <a:r>
              <a:rPr lang="en-US" dirty="0" smtClean="0"/>
              <a:t>CF Conventions (preferred</a:t>
            </a:r>
            <a:r>
              <a:rPr lang="en-US" dirty="0" smtClean="0"/>
              <a:t>)</a:t>
            </a:r>
          </a:p>
          <a:p>
            <a:pPr lvl="1" eaLnBrk="1" hangingPunct="1"/>
            <a:r>
              <a:rPr lang="en-US" dirty="0" err="1" smtClean="0"/>
              <a:t>dataVariable:coordinates</a:t>
            </a:r>
            <a:r>
              <a:rPr lang="en-US" dirty="0" smtClean="0"/>
              <a:t> = “lat </a:t>
            </a:r>
            <a:r>
              <a:rPr lang="en-US" dirty="0" err="1" smtClean="0"/>
              <a:t>lon</a:t>
            </a:r>
            <a:r>
              <a:rPr lang="en-US" dirty="0" smtClean="0"/>
              <a:t> alt time”;</a:t>
            </a:r>
            <a:endParaRPr lang="en-US" dirty="0" smtClean="0"/>
          </a:p>
          <a:p>
            <a:pPr eaLnBrk="1" hangingPunct="1"/>
            <a:r>
              <a:rPr lang="en-US" sz="2800" dirty="0" smtClean="0"/>
              <a:t>COARDS, NCAR-CSM, ATD-Radar, Zebra, GEIF, IRIDL, NUWG, AWIPS, WRF, M3IO, IFPS, ADAS/ARPS,  MADIS, Epic, RAF-Nimbus, NSSL National Reflectivity Mosaic, </a:t>
            </a:r>
            <a:r>
              <a:rPr lang="en-US" sz="2800" dirty="0" err="1" smtClean="0"/>
              <a:t>FslWindProfiler</a:t>
            </a:r>
            <a:r>
              <a:rPr lang="en-US" sz="2800" dirty="0" smtClean="0"/>
              <a:t>, </a:t>
            </a:r>
            <a:r>
              <a:rPr lang="en-US" sz="2800" dirty="0" err="1" smtClean="0"/>
              <a:t>Modis</a:t>
            </a:r>
            <a:r>
              <a:rPr lang="en-US" sz="2800" dirty="0" smtClean="0"/>
              <a:t> Satellite, </a:t>
            </a:r>
            <a:r>
              <a:rPr lang="en-US" sz="2800" dirty="0" err="1" smtClean="0"/>
              <a:t>Avhrr</a:t>
            </a:r>
            <a:r>
              <a:rPr lang="en-US" sz="2800" dirty="0" smtClean="0"/>
              <a:t> Satellite, Cosmic, ….</a:t>
            </a:r>
          </a:p>
          <a:p>
            <a:pPr eaLnBrk="1" hangingPunct="1"/>
            <a:r>
              <a:rPr lang="en-US" sz="2800" dirty="0" smtClean="0"/>
              <a:t>Write your own </a:t>
            </a:r>
            <a:r>
              <a:rPr lang="en-US" sz="2800" i="1" dirty="0" err="1" smtClean="0"/>
              <a:t>CoordSysBuilder</a:t>
            </a:r>
            <a:r>
              <a:rPr lang="en-US" sz="2800" i="1" dirty="0" smtClean="0"/>
              <a:t> </a:t>
            </a:r>
            <a:r>
              <a:rPr lang="en-US" sz="2800" dirty="0" smtClean="0"/>
              <a:t>Java class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0"/>
            <a:ext cx="8229600" cy="1143000"/>
          </a:xfrm>
        </p:spPr>
        <p:txBody>
          <a:bodyPr/>
          <a:lstStyle/>
          <a:p>
            <a:r>
              <a:rPr lang="en-US" dirty="0" smtClean="0"/>
              <a:t>Projections</a:t>
            </a:r>
            <a:endParaRPr lang="en-US" dirty="0"/>
          </a:p>
        </p:txBody>
      </p:sp>
      <p:sp>
        <p:nvSpPr>
          <p:cNvPr id="200707" name="Rectangle 3"/>
          <p:cNvSpPr>
            <a:spLocks noGrp="1" noChangeArrowheads="1"/>
          </p:cNvSpPr>
          <p:nvPr>
            <p:ph type="body" idx="1"/>
          </p:nvPr>
        </p:nvSpPr>
        <p:spPr>
          <a:xfrm>
            <a:off x="457200" y="1066800"/>
            <a:ext cx="8229600" cy="5791200"/>
          </a:xfrm>
        </p:spPr>
        <p:txBody>
          <a:bodyPr>
            <a:normAutofit lnSpcReduction="10000"/>
          </a:bodyPr>
          <a:lstStyle/>
          <a:p>
            <a:pPr>
              <a:lnSpc>
                <a:spcPct val="90000"/>
              </a:lnSpc>
            </a:pPr>
            <a:r>
              <a:rPr lang="en-US" sz="2400" dirty="0" err="1" smtClean="0"/>
              <a:t>albers_conical_equal_area</a:t>
            </a:r>
            <a:r>
              <a:rPr lang="en-US" sz="2400" dirty="0" smtClean="0"/>
              <a:t> (sphere and ellipse)</a:t>
            </a:r>
            <a:endParaRPr lang="en-US" sz="2400" dirty="0"/>
          </a:p>
          <a:p>
            <a:pPr>
              <a:lnSpc>
                <a:spcPct val="90000"/>
              </a:lnSpc>
            </a:pPr>
            <a:r>
              <a:rPr lang="en-US" sz="2400" dirty="0" err="1" smtClean="0"/>
              <a:t>azimuthal_equidistant</a:t>
            </a:r>
            <a:endParaRPr lang="en-US" sz="2400" dirty="0" smtClean="0"/>
          </a:p>
          <a:p>
            <a:pPr>
              <a:lnSpc>
                <a:spcPct val="90000"/>
              </a:lnSpc>
            </a:pPr>
            <a:r>
              <a:rPr lang="en-US" sz="2400" dirty="0" err="1" smtClean="0"/>
              <a:t>lambert_azimuthal_equal_area</a:t>
            </a:r>
            <a:endParaRPr lang="en-US" sz="2400" dirty="0"/>
          </a:p>
          <a:p>
            <a:pPr>
              <a:lnSpc>
                <a:spcPct val="90000"/>
              </a:lnSpc>
            </a:pPr>
            <a:r>
              <a:rPr lang="en-US" sz="2400" dirty="0" err="1" smtClean="0"/>
              <a:t>lambert_conformal_conic</a:t>
            </a:r>
            <a:r>
              <a:rPr lang="en-US" sz="2400" dirty="0" smtClean="0"/>
              <a:t> (sphere and ellipse)</a:t>
            </a:r>
            <a:endParaRPr lang="en-US" sz="2400" dirty="0" smtClean="0"/>
          </a:p>
          <a:p>
            <a:pPr>
              <a:lnSpc>
                <a:spcPct val="90000"/>
              </a:lnSpc>
            </a:pPr>
            <a:r>
              <a:rPr lang="en-US" sz="2400" dirty="0" err="1" smtClean="0"/>
              <a:t>lambert_cylindrical_equal_area</a:t>
            </a:r>
            <a:r>
              <a:rPr lang="en-US" sz="2400" dirty="0" smtClean="0"/>
              <a:t> </a:t>
            </a:r>
            <a:r>
              <a:rPr lang="en-US" sz="2400" dirty="0" smtClean="0"/>
              <a:t>(sphere and ellipse)</a:t>
            </a:r>
            <a:endParaRPr lang="en-US" sz="2400" dirty="0" smtClean="0"/>
          </a:p>
          <a:p>
            <a:pPr>
              <a:lnSpc>
                <a:spcPct val="90000"/>
              </a:lnSpc>
            </a:pPr>
            <a:r>
              <a:rPr lang="en-US" sz="2400" dirty="0" err="1" smtClean="0"/>
              <a:t>mcidas_area</a:t>
            </a:r>
            <a:endParaRPr lang="en-US" sz="2400" dirty="0"/>
          </a:p>
          <a:p>
            <a:pPr>
              <a:lnSpc>
                <a:spcPct val="90000"/>
              </a:lnSpc>
            </a:pPr>
            <a:r>
              <a:rPr lang="en-US" sz="2400" dirty="0" err="1" smtClean="0"/>
              <a:t>m</a:t>
            </a:r>
            <a:r>
              <a:rPr lang="en-US" sz="2400" dirty="0" err="1" smtClean="0"/>
              <a:t>ercator</a:t>
            </a:r>
            <a:endParaRPr lang="en-US" sz="2400" dirty="0" smtClean="0"/>
          </a:p>
          <a:p>
            <a:pPr>
              <a:lnSpc>
                <a:spcPct val="90000"/>
              </a:lnSpc>
            </a:pPr>
            <a:r>
              <a:rPr lang="en-US" sz="2400" dirty="0" smtClean="0"/>
              <a:t>METEOSAT </a:t>
            </a:r>
            <a:r>
              <a:rPr lang="en-US" sz="2400" dirty="0" smtClean="0"/>
              <a:t>8 (</a:t>
            </a:r>
            <a:r>
              <a:rPr lang="en-US" sz="2400" dirty="0" smtClean="0"/>
              <a:t>ellipse</a:t>
            </a:r>
            <a:r>
              <a:rPr lang="en-US" sz="2400" dirty="0" smtClean="0"/>
              <a:t>)</a:t>
            </a:r>
            <a:endParaRPr lang="en-US" sz="2400" dirty="0"/>
          </a:p>
          <a:p>
            <a:pPr>
              <a:lnSpc>
                <a:spcPct val="90000"/>
              </a:lnSpc>
            </a:pPr>
            <a:r>
              <a:rPr lang="en-US" sz="2400" dirty="0"/>
              <a:t>orthographic</a:t>
            </a:r>
          </a:p>
          <a:p>
            <a:pPr>
              <a:lnSpc>
                <a:spcPct val="90000"/>
              </a:lnSpc>
            </a:pPr>
            <a:r>
              <a:rPr lang="en-US" sz="2400" dirty="0" err="1" smtClean="0"/>
              <a:t>rotated_pole</a:t>
            </a:r>
            <a:endParaRPr lang="en-US" sz="2400" dirty="0" smtClean="0"/>
          </a:p>
          <a:p>
            <a:pPr>
              <a:lnSpc>
                <a:spcPct val="90000"/>
              </a:lnSpc>
            </a:pPr>
            <a:r>
              <a:rPr lang="en-US" sz="2400" dirty="0" err="1" smtClean="0"/>
              <a:t>rotated_latlon_grib</a:t>
            </a:r>
            <a:r>
              <a:rPr lang="en-US" sz="2400" dirty="0" smtClean="0"/>
              <a:t> </a:t>
            </a:r>
            <a:endParaRPr lang="en-US" sz="2400" dirty="0"/>
          </a:p>
          <a:p>
            <a:pPr>
              <a:lnSpc>
                <a:spcPct val="90000"/>
              </a:lnSpc>
            </a:pPr>
            <a:r>
              <a:rPr lang="en-US" sz="2400" dirty="0"/>
              <a:t>stereographic (including polar</a:t>
            </a:r>
            <a:r>
              <a:rPr lang="en-US" sz="2400" dirty="0" smtClean="0"/>
              <a:t>) (sphere and ellipse)</a:t>
            </a:r>
            <a:endParaRPr lang="en-US" sz="2400" dirty="0"/>
          </a:p>
          <a:p>
            <a:pPr>
              <a:lnSpc>
                <a:spcPct val="90000"/>
              </a:lnSpc>
            </a:pPr>
            <a:r>
              <a:rPr lang="en-US" sz="2400" dirty="0" err="1" smtClean="0"/>
              <a:t>transverse_mercator</a:t>
            </a:r>
            <a:r>
              <a:rPr lang="en-US" sz="2400" dirty="0" smtClean="0"/>
              <a:t> (sphere and ellipse)</a:t>
            </a:r>
            <a:endParaRPr lang="en-US" sz="2400" dirty="0"/>
          </a:p>
          <a:p>
            <a:pPr>
              <a:lnSpc>
                <a:spcPct val="90000"/>
              </a:lnSpc>
            </a:pPr>
            <a:r>
              <a:rPr lang="en-US" sz="2400" dirty="0"/>
              <a:t>UTM (</a:t>
            </a:r>
            <a:r>
              <a:rPr lang="en-US" sz="2400" dirty="0" smtClean="0"/>
              <a:t>ellipse)</a:t>
            </a:r>
            <a:endParaRPr lang="en-US" sz="2400" dirty="0"/>
          </a:p>
          <a:p>
            <a:pPr>
              <a:lnSpc>
                <a:spcPct val="90000"/>
              </a:lnSpc>
            </a:pPr>
            <a:r>
              <a:rPr lang="en-US" sz="2400" dirty="0" err="1" smtClean="0"/>
              <a:t>vertical_perspective</a:t>
            </a:r>
            <a:endParaRPr lang="en-US" sz="2400" dirty="0"/>
          </a:p>
          <a:p>
            <a:pPr>
              <a:lnSpc>
                <a:spcPct val="90000"/>
              </a:lnSpc>
            </a:pPr>
            <a:endParaRPr lang="en-US" sz="2400" b="1" dirty="0"/>
          </a:p>
          <a:p>
            <a:pPr>
              <a:lnSpc>
                <a:spcPct val="90000"/>
              </a:lnSpc>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NetCDF is a…</a:t>
            </a:r>
          </a:p>
        </p:txBody>
      </p:sp>
      <p:pic>
        <p:nvPicPr>
          <p:cNvPr id="7171" name="Picture 11" descr="CDM-UML"/>
          <p:cNvPicPr>
            <a:picLocks noGrp="1" noChangeAspect="1" noChangeArrowheads="1"/>
          </p:cNvPicPr>
          <p:nvPr>
            <p:ph idx="1"/>
          </p:nvPr>
        </p:nvPicPr>
        <p:blipFill>
          <a:blip r:embed="rId3" cstate="print"/>
          <a:srcRect/>
          <a:stretch>
            <a:fillRect/>
          </a:stretch>
        </p:blipFill>
        <p:spPr>
          <a:xfrm>
            <a:off x="685800" y="5105400"/>
            <a:ext cx="2667000" cy="2544763"/>
          </a:xfrm>
          <a:noFill/>
        </p:spPr>
      </p:pic>
      <p:sp>
        <p:nvSpPr>
          <p:cNvPr id="55" name="AutoShape 5"/>
          <p:cNvSpPr>
            <a:spLocks noChangeArrowheads="1"/>
          </p:cNvSpPr>
          <p:nvPr/>
        </p:nvSpPr>
        <p:spPr bwMode="auto">
          <a:xfrm>
            <a:off x="1066800" y="1295400"/>
            <a:ext cx="1828800" cy="1066800"/>
          </a:xfrm>
          <a:prstGeom prst="flowChartMagneticDisk">
            <a:avLst/>
          </a:prstGeom>
          <a:solidFill>
            <a:schemeClr val="tx2">
              <a:lumMod val="20000"/>
              <a:lumOff val="80000"/>
            </a:schemeClr>
          </a:solidFill>
          <a:ln w="9525">
            <a:solidFill>
              <a:schemeClr val="tx1"/>
            </a:solidFill>
            <a:round/>
            <a:headEnd/>
            <a:tailEnd/>
          </a:ln>
          <a:effectLst/>
        </p:spPr>
        <p:txBody>
          <a:bodyPr wrap="none" anchor="ctr"/>
          <a:lstStyle/>
          <a:p>
            <a:pPr algn="ctr" fontAlgn="auto">
              <a:spcBef>
                <a:spcPts val="0"/>
              </a:spcBef>
              <a:spcAft>
                <a:spcPts val="0"/>
              </a:spcAft>
              <a:defRPr/>
            </a:pPr>
            <a:r>
              <a:rPr lang="en-US" sz="2400" dirty="0">
                <a:latin typeface="+mn-lt"/>
              </a:rPr>
              <a:t>File format</a:t>
            </a:r>
          </a:p>
        </p:txBody>
      </p:sp>
      <p:sp>
        <p:nvSpPr>
          <p:cNvPr id="7173" name="TextBox 55"/>
          <p:cNvSpPr txBox="1">
            <a:spLocks noChangeArrowheads="1"/>
          </p:cNvSpPr>
          <p:nvPr/>
        </p:nvSpPr>
        <p:spPr bwMode="auto">
          <a:xfrm>
            <a:off x="5181600" y="1447800"/>
            <a:ext cx="2660650" cy="923925"/>
          </a:xfrm>
          <a:prstGeom prst="rect">
            <a:avLst/>
          </a:prstGeom>
          <a:noFill/>
          <a:ln w="9525">
            <a:noFill/>
            <a:miter lim="800000"/>
            <a:headEnd/>
            <a:tailEnd/>
          </a:ln>
        </p:spPr>
        <p:txBody>
          <a:bodyPr wrap="none">
            <a:spAutoFit/>
          </a:bodyPr>
          <a:lstStyle/>
          <a:p>
            <a:pPr>
              <a:buFont typeface="Arial" pitchFamily="34" charset="0"/>
              <a:buChar char="•"/>
            </a:pPr>
            <a:r>
              <a:rPr lang="en-US">
                <a:latin typeface="Calibri" pitchFamily="34" charset="0"/>
              </a:rPr>
              <a:t> Store data model objects</a:t>
            </a:r>
          </a:p>
          <a:p>
            <a:pPr>
              <a:buFont typeface="Arial" pitchFamily="34" charset="0"/>
              <a:buChar char="•"/>
            </a:pPr>
            <a:r>
              <a:rPr lang="en-US">
                <a:latin typeface="Calibri" pitchFamily="34" charset="0"/>
              </a:rPr>
              <a:t> Persistence layer</a:t>
            </a:r>
          </a:p>
          <a:p>
            <a:pPr>
              <a:buFont typeface="Arial" pitchFamily="34" charset="0"/>
              <a:buChar char="•"/>
            </a:pPr>
            <a:r>
              <a:rPr lang="en-US">
                <a:latin typeface="Calibri" pitchFamily="34" charset="0"/>
              </a:rPr>
              <a:t> NetCDF-3, netCDF-4</a:t>
            </a:r>
          </a:p>
        </p:txBody>
      </p:sp>
      <p:sp>
        <p:nvSpPr>
          <p:cNvPr id="57" name="Flowchart: Card 56"/>
          <p:cNvSpPr/>
          <p:nvPr/>
        </p:nvSpPr>
        <p:spPr>
          <a:xfrm>
            <a:off x="381000" y="2743200"/>
            <a:ext cx="3581400" cy="914400"/>
          </a:xfrm>
          <a:prstGeom prst="flowChartPunchedCar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Software library</a:t>
            </a:r>
          </a:p>
        </p:txBody>
      </p:sp>
      <p:sp>
        <p:nvSpPr>
          <p:cNvPr id="60" name="Isosceles Triangle 59"/>
          <p:cNvSpPr/>
          <p:nvPr/>
        </p:nvSpPr>
        <p:spPr>
          <a:xfrm>
            <a:off x="838200" y="3962400"/>
            <a:ext cx="2362200" cy="914400"/>
          </a:xfrm>
          <a:prstGeom prst="triangle">
            <a:avLst>
              <a:gd name="adj"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API</a:t>
            </a:r>
          </a:p>
        </p:txBody>
      </p:sp>
      <p:sp>
        <p:nvSpPr>
          <p:cNvPr id="7176" name="TextBox 61"/>
          <p:cNvSpPr txBox="1">
            <a:spLocks noChangeArrowheads="1"/>
          </p:cNvSpPr>
          <p:nvPr/>
        </p:nvSpPr>
        <p:spPr bwMode="auto">
          <a:xfrm>
            <a:off x="5181600" y="2819400"/>
            <a:ext cx="2165350" cy="646113"/>
          </a:xfrm>
          <a:prstGeom prst="rect">
            <a:avLst/>
          </a:prstGeom>
          <a:noFill/>
          <a:ln w="9525">
            <a:noFill/>
            <a:miter lim="800000"/>
            <a:headEnd/>
            <a:tailEnd/>
          </a:ln>
        </p:spPr>
        <p:txBody>
          <a:bodyPr wrap="none">
            <a:spAutoFit/>
          </a:bodyPr>
          <a:lstStyle/>
          <a:p>
            <a:pPr>
              <a:buFont typeface="Arial" pitchFamily="34" charset="0"/>
              <a:buChar char="•"/>
            </a:pPr>
            <a:r>
              <a:rPr lang="en-US">
                <a:latin typeface="Calibri" pitchFamily="34" charset="0"/>
              </a:rPr>
              <a:t> Implements the API</a:t>
            </a:r>
          </a:p>
          <a:p>
            <a:pPr>
              <a:buFont typeface="Arial" pitchFamily="34" charset="0"/>
              <a:buChar char="•"/>
            </a:pPr>
            <a:r>
              <a:rPr lang="en-US">
                <a:latin typeface="Calibri" pitchFamily="34" charset="0"/>
              </a:rPr>
              <a:t> C, Java, others</a:t>
            </a:r>
          </a:p>
        </p:txBody>
      </p:sp>
      <p:sp>
        <p:nvSpPr>
          <p:cNvPr id="7177" name="TextBox 62"/>
          <p:cNvSpPr txBox="1">
            <a:spLocks noChangeArrowheads="1"/>
          </p:cNvSpPr>
          <p:nvPr/>
        </p:nvSpPr>
        <p:spPr bwMode="auto">
          <a:xfrm>
            <a:off x="4724400" y="4191000"/>
            <a:ext cx="4038600" cy="835025"/>
          </a:xfrm>
          <a:prstGeom prst="rect">
            <a:avLst/>
          </a:prstGeom>
          <a:noFill/>
          <a:ln w="9525">
            <a:noFill/>
            <a:miter lim="800000"/>
            <a:headEnd/>
            <a:tailEnd/>
          </a:ln>
        </p:spPr>
        <p:txBody>
          <a:bodyPr>
            <a:spAutoFit/>
          </a:bodyPr>
          <a:lstStyle/>
          <a:p>
            <a:pPr>
              <a:lnSpc>
                <a:spcPct val="90000"/>
              </a:lnSpc>
            </a:pPr>
            <a:r>
              <a:rPr lang="en-US">
                <a:latin typeface="Calibri" pitchFamily="34" charset="0"/>
              </a:rPr>
              <a:t>An </a:t>
            </a:r>
            <a:r>
              <a:rPr lang="en-US" b="1" i="1">
                <a:latin typeface="Calibri" pitchFamily="34" charset="0"/>
              </a:rPr>
              <a:t>API</a:t>
            </a:r>
            <a:r>
              <a:rPr lang="en-US">
                <a:latin typeface="Calibri" pitchFamily="34" charset="0"/>
              </a:rPr>
              <a:t> is the interface to the Data Model for a specific programming language</a:t>
            </a:r>
          </a:p>
        </p:txBody>
      </p:sp>
      <p:sp>
        <p:nvSpPr>
          <p:cNvPr id="7178" name="TextBox 64"/>
          <p:cNvSpPr txBox="1">
            <a:spLocks noChangeArrowheads="1"/>
          </p:cNvSpPr>
          <p:nvPr/>
        </p:nvSpPr>
        <p:spPr bwMode="auto">
          <a:xfrm>
            <a:off x="3810000" y="5410200"/>
            <a:ext cx="4654550" cy="646113"/>
          </a:xfrm>
          <a:prstGeom prst="rect">
            <a:avLst/>
          </a:prstGeom>
          <a:noFill/>
          <a:ln w="9525">
            <a:noFill/>
            <a:miter lim="800000"/>
            <a:headEnd/>
            <a:tailEnd/>
          </a:ln>
        </p:spPr>
        <p:txBody>
          <a:bodyPr wrap="none">
            <a:spAutoFit/>
          </a:bodyPr>
          <a:lstStyle/>
          <a:p>
            <a:r>
              <a:rPr lang="en-US">
                <a:latin typeface="Calibri" pitchFamily="34" charset="0"/>
              </a:rPr>
              <a:t>An </a:t>
            </a:r>
            <a:r>
              <a:rPr lang="en-US" b="1">
                <a:latin typeface="Calibri" pitchFamily="34" charset="0"/>
              </a:rPr>
              <a:t>Abstract Data Model</a:t>
            </a:r>
            <a:r>
              <a:rPr lang="en-US">
                <a:latin typeface="Calibri" pitchFamily="34" charset="0"/>
              </a:rPr>
              <a:t> describes data objects </a:t>
            </a:r>
          </a:p>
          <a:p>
            <a:r>
              <a:rPr lang="en-US">
                <a:latin typeface="Calibri" pitchFamily="34" charset="0"/>
              </a:rPr>
              <a:t>and what methods you can use on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t>Vertical Transforms (CF)</a:t>
            </a:r>
          </a:p>
        </p:txBody>
      </p:sp>
      <p:sp>
        <p:nvSpPr>
          <p:cNvPr id="201731" name="Rectangle 3"/>
          <p:cNvSpPr>
            <a:spLocks noGrp="1" noChangeArrowheads="1"/>
          </p:cNvSpPr>
          <p:nvPr>
            <p:ph type="body" idx="1"/>
          </p:nvPr>
        </p:nvSpPr>
        <p:spPr>
          <a:xfrm>
            <a:off x="304800" y="1600200"/>
            <a:ext cx="9220200" cy="4525963"/>
          </a:xfrm>
        </p:spPr>
        <p:txBody>
          <a:bodyPr>
            <a:normAutofit lnSpcReduction="10000"/>
          </a:bodyPr>
          <a:lstStyle/>
          <a:p>
            <a:r>
              <a:rPr lang="en-US" dirty="0" err="1" smtClean="0"/>
              <a:t>atmosphere_sigma_coordinate</a:t>
            </a:r>
            <a:endParaRPr lang="en-US" dirty="0"/>
          </a:p>
          <a:p>
            <a:r>
              <a:rPr lang="en-US" dirty="0" err="1" smtClean="0"/>
              <a:t>atmosphere_hybrid_sigma_pressure_coordinate</a:t>
            </a:r>
            <a:endParaRPr lang="en-US" dirty="0"/>
          </a:p>
          <a:p>
            <a:r>
              <a:rPr lang="en-US" dirty="0" err="1" smtClean="0"/>
              <a:t>atmosphere_hybrid_height_coordinate</a:t>
            </a:r>
            <a:endParaRPr lang="en-US" dirty="0" smtClean="0"/>
          </a:p>
          <a:p>
            <a:r>
              <a:rPr lang="en-US" dirty="0" err="1" smtClean="0"/>
              <a:t>atmosphere_ln_pressure_coordinate</a:t>
            </a:r>
            <a:endParaRPr lang="en-US" dirty="0"/>
          </a:p>
          <a:p>
            <a:r>
              <a:rPr lang="en-US" dirty="0" err="1" smtClean="0"/>
              <a:t>ocean_s_coordinate</a:t>
            </a:r>
            <a:r>
              <a:rPr lang="en-US" dirty="0" smtClean="0"/>
              <a:t> </a:t>
            </a:r>
            <a:endParaRPr lang="en-US" dirty="0"/>
          </a:p>
          <a:p>
            <a:r>
              <a:rPr lang="en-US" dirty="0" err="1" smtClean="0"/>
              <a:t>ocean_sigma_coordinate</a:t>
            </a:r>
            <a:endParaRPr lang="en-US" dirty="0" smtClean="0"/>
          </a:p>
          <a:p>
            <a:r>
              <a:rPr lang="en-US" dirty="0" smtClean="0"/>
              <a:t>ocean_s_coordinate_g1, ocean_s_coordinate_g2</a:t>
            </a:r>
            <a:endParaRPr lang="en-US" dirty="0"/>
          </a:p>
          <a:p>
            <a:r>
              <a:rPr lang="en-US" dirty="0"/>
              <a:t>existing3DField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228600"/>
            <a:ext cx="8686800" cy="6019800"/>
          </a:xfrm>
        </p:spPr>
        <p:txBody>
          <a:bodyPr rtlCol="0">
            <a:normAutofit lnSpcReduction="10000"/>
          </a:bodyPr>
          <a:lstStyle/>
          <a:p>
            <a:pPr eaLnBrk="1" fontAlgn="auto" hangingPunct="1">
              <a:spcAft>
                <a:spcPts val="0"/>
              </a:spcAft>
              <a:buFontTx/>
              <a:buNone/>
              <a:defRPr/>
            </a:pPr>
            <a:r>
              <a:rPr lang="en-US" sz="3000" b="1" dirty="0" err="1" smtClean="0">
                <a:latin typeface="Arial" pitchFamily="34" charset="0"/>
                <a:cs typeface="Arial" pitchFamily="34" charset="0"/>
              </a:rPr>
              <a:t>NetCDF</a:t>
            </a:r>
            <a:r>
              <a:rPr lang="en-US" sz="3000" b="1" dirty="0" smtClean="0">
                <a:latin typeface="Arial" pitchFamily="34" charset="0"/>
                <a:cs typeface="Arial" pitchFamily="34" charset="0"/>
              </a:rPr>
              <a:t> “Index Space” Data Access:</a:t>
            </a:r>
          </a:p>
          <a:p>
            <a:pPr lvl="1" eaLnBrk="1" fontAlgn="auto" hangingPunct="1">
              <a:spcAft>
                <a:spcPts val="0"/>
              </a:spcAft>
              <a:buFontTx/>
              <a:buNone/>
              <a:defRPr/>
            </a:pPr>
            <a:r>
              <a:rPr lang="en-US" sz="2400" b="1" dirty="0" err="1" smtClean="0"/>
              <a:t>OPeNDAP</a:t>
            </a:r>
            <a:r>
              <a:rPr lang="en-US" sz="2400" b="1" dirty="0" smtClean="0"/>
              <a:t> URL:</a:t>
            </a:r>
          </a:p>
          <a:p>
            <a:pPr lvl="1" eaLnBrk="1" fontAlgn="auto" hangingPunct="1">
              <a:spcAft>
                <a:spcPts val="0"/>
              </a:spcAft>
              <a:buFontTx/>
              <a:buNone/>
              <a:defRPr/>
            </a:pPr>
            <a:r>
              <a:rPr lang="en-US" sz="2400" b="1" dirty="0" smtClean="0"/>
              <a:t> </a:t>
            </a:r>
            <a:r>
              <a:rPr lang="en-US" sz="2400" dirty="0" smtClean="0"/>
              <a:t>http://motherlode.ucar.edu:8080/thredds/dodsC/</a:t>
            </a:r>
          </a:p>
          <a:p>
            <a:pPr lvl="1" eaLnBrk="1" fontAlgn="auto" hangingPunct="1">
              <a:spcAft>
                <a:spcPts val="0"/>
              </a:spcAft>
              <a:buFontTx/>
              <a:buNone/>
              <a:defRPr/>
            </a:pPr>
            <a:r>
              <a:rPr lang="en-US" sz="2400" dirty="0" smtClean="0"/>
              <a:t> NAM_CONUS_80km_20081028_1200.grib1.ascii?</a:t>
            </a:r>
          </a:p>
          <a:p>
            <a:pPr lvl="1" eaLnBrk="1" fontAlgn="auto" hangingPunct="1">
              <a:spcAft>
                <a:spcPts val="0"/>
              </a:spcAft>
              <a:buFontTx/>
              <a:buNone/>
              <a:defRPr/>
            </a:pPr>
            <a:r>
              <a:rPr lang="en-US" sz="2400" dirty="0" smtClean="0"/>
              <a:t> </a:t>
            </a:r>
            <a:r>
              <a:rPr lang="en-US" sz="2400" dirty="0" err="1" smtClean="0"/>
              <a:t>Precipitable_water</a:t>
            </a:r>
            <a:r>
              <a:rPr lang="en-US" sz="2400" dirty="0" smtClean="0"/>
              <a:t>[5][5:1:30][0:1:77]</a:t>
            </a:r>
          </a:p>
          <a:p>
            <a:pPr eaLnBrk="1" fontAlgn="auto" hangingPunct="1">
              <a:spcAft>
                <a:spcPts val="0"/>
              </a:spcAft>
              <a:buFontTx/>
              <a:buNone/>
              <a:defRPr/>
            </a:pPr>
            <a:endParaRPr lang="en-US" sz="2800" dirty="0" smtClean="0"/>
          </a:p>
          <a:p>
            <a:pPr eaLnBrk="1" fontAlgn="auto" hangingPunct="1">
              <a:spcAft>
                <a:spcPts val="0"/>
              </a:spcAft>
              <a:buFont typeface="Arial" pitchFamily="34" charset="0"/>
              <a:buNone/>
              <a:defRPr/>
            </a:pPr>
            <a:r>
              <a:rPr lang="en-US" sz="2800" b="1" dirty="0" smtClean="0">
                <a:latin typeface="Arial" pitchFamily="34" charset="0"/>
                <a:cs typeface="Arial" pitchFamily="34" charset="0"/>
              </a:rPr>
              <a:t>“Coordinate Space” Data Access:</a:t>
            </a:r>
          </a:p>
          <a:p>
            <a:pPr lvl="1" eaLnBrk="1" fontAlgn="auto" hangingPunct="1">
              <a:spcAft>
                <a:spcPts val="0"/>
              </a:spcAft>
              <a:buFontTx/>
              <a:buNone/>
              <a:defRPr/>
            </a:pPr>
            <a:r>
              <a:rPr lang="en-US" sz="2400" b="1" dirty="0" smtClean="0"/>
              <a:t>NCSS URL:</a:t>
            </a:r>
          </a:p>
          <a:p>
            <a:pPr lvl="1" eaLnBrk="1" fontAlgn="auto" hangingPunct="1">
              <a:spcAft>
                <a:spcPts val="0"/>
              </a:spcAft>
              <a:buFontTx/>
              <a:buNone/>
              <a:defRPr/>
            </a:pPr>
            <a:r>
              <a:rPr lang="en-US" sz="2400" dirty="0" smtClean="0"/>
              <a:t> http://motherlode.ucar.edu:8080/thredds/ncss/grid/</a:t>
            </a:r>
          </a:p>
          <a:p>
            <a:pPr lvl="1" eaLnBrk="1" fontAlgn="auto" hangingPunct="1">
              <a:spcAft>
                <a:spcPts val="0"/>
              </a:spcAft>
              <a:buFontTx/>
              <a:buNone/>
              <a:defRPr/>
            </a:pPr>
            <a:r>
              <a:rPr lang="en-US" sz="2400" dirty="0" smtClean="0"/>
              <a:t>  NAM_CONUS_80km_20081028_1200.grib1?</a:t>
            </a:r>
          </a:p>
          <a:p>
            <a:pPr lvl="1" eaLnBrk="1" fontAlgn="auto" hangingPunct="1">
              <a:spcAft>
                <a:spcPts val="0"/>
              </a:spcAft>
              <a:buFontTx/>
              <a:buNone/>
              <a:defRPr/>
            </a:pPr>
            <a:r>
              <a:rPr lang="en-US" sz="2400" b="1" dirty="0" smtClean="0"/>
              <a:t>  </a:t>
            </a:r>
            <a:r>
              <a:rPr lang="en-US" sz="2400" b="1" dirty="0" err="1" smtClean="0"/>
              <a:t>var</a:t>
            </a:r>
            <a:r>
              <a:rPr lang="en-US" sz="2400" b="1" dirty="0" smtClean="0"/>
              <a:t>=</a:t>
            </a:r>
            <a:r>
              <a:rPr lang="en-US" sz="2400" b="1" dirty="0" err="1" smtClean="0"/>
              <a:t>Precipitable_water</a:t>
            </a:r>
            <a:r>
              <a:rPr lang="en-US" sz="2400" b="1" dirty="0" smtClean="0"/>
              <a:t>&amp;</a:t>
            </a:r>
          </a:p>
          <a:p>
            <a:pPr lvl="1" eaLnBrk="1" fontAlgn="auto" hangingPunct="1">
              <a:spcAft>
                <a:spcPts val="0"/>
              </a:spcAft>
              <a:buFontTx/>
              <a:buNone/>
              <a:defRPr/>
            </a:pPr>
            <a:r>
              <a:rPr lang="en-US" sz="2400" dirty="0" smtClean="0"/>
              <a:t>  time=2008-10-28T12:00:00Z&amp;</a:t>
            </a:r>
          </a:p>
          <a:p>
            <a:pPr lvl="1" eaLnBrk="1" fontAlgn="auto" hangingPunct="1">
              <a:spcAft>
                <a:spcPts val="0"/>
              </a:spcAft>
              <a:buFontTx/>
              <a:buNone/>
              <a:defRPr/>
            </a:pPr>
            <a:r>
              <a:rPr lang="en-US" sz="2400" dirty="0" smtClean="0"/>
              <a:t>  north=40&amp;south=22&amp;west=-110&amp;east=-80</a:t>
            </a:r>
          </a:p>
          <a:p>
            <a:pPr eaLnBrk="1" fontAlgn="auto" hangingPunct="1">
              <a:spcAft>
                <a:spcPts val="0"/>
              </a:spcAft>
              <a:buFontTx/>
              <a:buNone/>
              <a:defRPr/>
            </a:pPr>
            <a:r>
              <a:rPr lang="en-US" sz="28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Scientific Feature Types</a:t>
            </a:r>
          </a:p>
        </p:txBody>
      </p:sp>
      <p:sp>
        <p:nvSpPr>
          <p:cNvPr id="90115" name="Rectangle 3"/>
          <p:cNvSpPr>
            <a:spLocks noGrp="1" noChangeArrowheads="1"/>
          </p:cNvSpPr>
          <p:nvPr>
            <p:ph type="body" idx="1"/>
          </p:nvPr>
        </p:nvSpPr>
        <p:spPr/>
        <p:txBody>
          <a:bodyPr/>
          <a:lstStyle/>
          <a:p>
            <a:pPr>
              <a:lnSpc>
                <a:spcPct val="90000"/>
              </a:lnSpc>
            </a:pPr>
            <a:r>
              <a:rPr lang="en-US" dirty="0" smtClean="0"/>
              <a:t>Classification of earth </a:t>
            </a:r>
            <a:r>
              <a:rPr lang="en-US" dirty="0" smtClean="0"/>
              <a:t>science data into broad categories. </a:t>
            </a:r>
            <a:endParaRPr lang="en-US" dirty="0" smtClean="0"/>
          </a:p>
          <a:p>
            <a:pPr>
              <a:lnSpc>
                <a:spcPct val="90000"/>
              </a:lnSpc>
            </a:pPr>
            <a:r>
              <a:rPr lang="en-US" dirty="0" smtClean="0"/>
              <a:t>Take </a:t>
            </a:r>
            <a:r>
              <a:rPr lang="en-US" dirty="0" smtClean="0"/>
              <a:t>advantage of </a:t>
            </a:r>
            <a:r>
              <a:rPr lang="en-US" dirty="0" smtClean="0"/>
              <a:t>the regularities that are </a:t>
            </a:r>
            <a:r>
              <a:rPr lang="en-US" dirty="0" smtClean="0"/>
              <a:t>found in the </a:t>
            </a:r>
            <a:r>
              <a:rPr lang="en-US" dirty="0" smtClean="0"/>
              <a:t>data for performance </a:t>
            </a:r>
          </a:p>
          <a:p>
            <a:pPr>
              <a:lnSpc>
                <a:spcPct val="90000"/>
              </a:lnSpc>
            </a:pPr>
            <a:r>
              <a:rPr lang="en-US" dirty="0" smtClean="0"/>
              <a:t>S</a:t>
            </a:r>
            <a:r>
              <a:rPr lang="en-US" dirty="0" smtClean="0"/>
              <a:t>cale </a:t>
            </a:r>
            <a:r>
              <a:rPr lang="en-US" dirty="0"/>
              <a:t>to large, </a:t>
            </a:r>
            <a:r>
              <a:rPr lang="en-US" dirty="0" err="1"/>
              <a:t>multifile</a:t>
            </a:r>
            <a:r>
              <a:rPr lang="en-US" dirty="0"/>
              <a:t> collections</a:t>
            </a:r>
          </a:p>
          <a:p>
            <a:pPr>
              <a:lnSpc>
                <a:spcPct val="90000"/>
              </a:lnSpc>
            </a:pPr>
            <a:r>
              <a:rPr lang="en-US" dirty="0" smtClean="0"/>
              <a:t>S</a:t>
            </a:r>
            <a:r>
              <a:rPr lang="en-US" dirty="0" smtClean="0"/>
              <a:t>uppor</a:t>
            </a:r>
            <a:r>
              <a:rPr lang="en-US" dirty="0" smtClean="0"/>
              <a:t>t </a:t>
            </a:r>
            <a:r>
              <a:rPr lang="en-US" dirty="0" err="1" smtClean="0"/>
              <a:t>subsetting</a:t>
            </a:r>
            <a:r>
              <a:rPr lang="en-US" dirty="0" smtClean="0"/>
              <a:t> in </a:t>
            </a:r>
            <a:r>
              <a:rPr lang="en-US" dirty="0" smtClean="0"/>
              <a:t>Space and Time </a:t>
            </a:r>
            <a:endParaRPr lang="en-US" dirty="0"/>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file?</a:t>
            </a:r>
            <a:endParaRPr lang="en-US" dirty="0"/>
          </a:p>
        </p:txBody>
      </p:sp>
      <p:pic>
        <p:nvPicPr>
          <p:cNvPr id="4" name="Content Placeholder 3" descr="bag.gif"/>
          <p:cNvPicPr>
            <a:picLocks noGrp="1" noChangeAspect="1"/>
          </p:cNvPicPr>
          <p:nvPr>
            <p:ph idx="1"/>
          </p:nvPr>
        </p:nvPicPr>
        <p:blipFill>
          <a:blip r:embed="rId2" cstate="print"/>
          <a:stretch>
            <a:fillRect/>
          </a:stretch>
        </p:blipFill>
        <p:spPr>
          <a:xfrm>
            <a:off x="7086600" y="5284668"/>
            <a:ext cx="1447800" cy="1573332"/>
          </a:xfrm>
        </p:spPr>
      </p:pic>
      <p:sp>
        <p:nvSpPr>
          <p:cNvPr id="5" name="TextBox 4"/>
          <p:cNvSpPr txBox="1"/>
          <p:nvPr/>
        </p:nvSpPr>
        <p:spPr>
          <a:xfrm>
            <a:off x="5334000" y="6172200"/>
            <a:ext cx="1600200" cy="369332"/>
          </a:xfrm>
          <a:prstGeom prst="rect">
            <a:avLst/>
          </a:prstGeom>
          <a:noFill/>
        </p:spPr>
        <p:txBody>
          <a:bodyPr wrap="square" rtlCol="0">
            <a:spAutoFit/>
          </a:bodyPr>
          <a:lstStyle/>
          <a:p>
            <a:r>
              <a:rPr lang="en-US" dirty="0" smtClean="0"/>
              <a:t>Bag of Bytes</a:t>
            </a:r>
            <a:endParaRPr lang="en-US" dirty="0"/>
          </a:p>
        </p:txBody>
      </p:sp>
      <p:sp>
        <p:nvSpPr>
          <p:cNvPr id="6" name="TextBox 5"/>
          <p:cNvSpPr txBox="1"/>
          <p:nvPr/>
        </p:nvSpPr>
        <p:spPr>
          <a:xfrm>
            <a:off x="457200" y="1676400"/>
            <a:ext cx="4114800" cy="5016758"/>
          </a:xfrm>
          <a:prstGeom prst="rect">
            <a:avLst/>
          </a:prstGeom>
          <a:noFill/>
        </p:spPr>
        <p:txBody>
          <a:bodyPr wrap="square" rtlCol="0">
            <a:spAutoFit/>
          </a:bodyPr>
          <a:lstStyle/>
          <a:p>
            <a:pPr marL="342900" indent="-342900">
              <a:buFont typeface="+mj-lt"/>
              <a:buAutoNum type="arabicPeriod"/>
            </a:pPr>
            <a:r>
              <a:rPr lang="en-US" sz="3200" dirty="0" smtClean="0"/>
              <a:t> Feature Types</a:t>
            </a:r>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r>
              <a:rPr lang="en-US" sz="3200" dirty="0" smtClean="0"/>
              <a:t> </a:t>
            </a:r>
            <a:r>
              <a:rPr lang="en-US" sz="3200" dirty="0" err="1" smtClean="0"/>
              <a:t>NetCDF</a:t>
            </a:r>
            <a:r>
              <a:rPr lang="en-US" sz="3200" dirty="0" smtClean="0"/>
              <a:t> File</a:t>
            </a:r>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endParaRPr lang="en-US" sz="3200" dirty="0" smtClean="0"/>
          </a:p>
          <a:p>
            <a:pPr marL="514350" indent="-514350">
              <a:buFont typeface="+mj-lt"/>
              <a:buAutoNum type="arabicPeriod"/>
            </a:pPr>
            <a:r>
              <a:rPr lang="en-US" sz="3200" dirty="0" smtClean="0"/>
              <a:t> </a:t>
            </a:r>
            <a:r>
              <a:rPr lang="en-US" sz="3200" dirty="0" smtClean="0"/>
              <a:t>OS File</a:t>
            </a:r>
            <a:endParaRPr lang="en-US" sz="3200" dirty="0"/>
          </a:p>
        </p:txBody>
      </p:sp>
      <p:pic>
        <p:nvPicPr>
          <p:cNvPr id="7" name="Picture 4" descr="arraySlice"/>
          <p:cNvPicPr>
            <a:picLocks noChangeAspect="1" noChangeArrowheads="1"/>
          </p:cNvPicPr>
          <p:nvPr/>
        </p:nvPicPr>
        <p:blipFill>
          <a:blip r:embed="rId3" cstate="print"/>
          <a:srcRect/>
          <a:stretch>
            <a:fillRect/>
          </a:stretch>
        </p:blipFill>
        <p:spPr bwMode="auto">
          <a:xfrm>
            <a:off x="6781800" y="3479800"/>
            <a:ext cx="2057400" cy="1371600"/>
          </a:xfrm>
          <a:prstGeom prst="rect">
            <a:avLst/>
          </a:prstGeom>
          <a:noFill/>
          <a:ln w="9525">
            <a:noFill/>
            <a:miter lim="800000"/>
            <a:headEnd/>
            <a:tailEnd/>
          </a:ln>
        </p:spPr>
      </p:pic>
      <p:sp>
        <p:nvSpPr>
          <p:cNvPr id="8" name="TextBox 7"/>
          <p:cNvSpPr txBox="1"/>
          <p:nvPr/>
        </p:nvSpPr>
        <p:spPr>
          <a:xfrm>
            <a:off x="4648200" y="3810000"/>
            <a:ext cx="2133600" cy="646331"/>
          </a:xfrm>
          <a:prstGeom prst="rect">
            <a:avLst/>
          </a:prstGeom>
          <a:noFill/>
        </p:spPr>
        <p:txBody>
          <a:bodyPr wrap="square" rtlCol="0">
            <a:spAutoFit/>
          </a:bodyPr>
          <a:lstStyle/>
          <a:p>
            <a:r>
              <a:rPr lang="en-US" dirty="0" smtClean="0"/>
              <a:t>Multidimensional Arrays</a:t>
            </a:r>
            <a:endParaRPr lang="en-US" dirty="0"/>
          </a:p>
        </p:txBody>
      </p:sp>
      <p:pic>
        <p:nvPicPr>
          <p:cNvPr id="10" name="Picture 9" descr="58522.png"/>
          <p:cNvPicPr>
            <a:picLocks noChangeAspect="1"/>
          </p:cNvPicPr>
          <p:nvPr/>
        </p:nvPicPr>
        <p:blipFill>
          <a:blip r:embed="rId4" cstate="print"/>
          <a:stretch>
            <a:fillRect/>
          </a:stretch>
        </p:blipFill>
        <p:spPr>
          <a:xfrm rot="18600000">
            <a:off x="7253996" y="1524000"/>
            <a:ext cx="1890004" cy="1404903"/>
          </a:xfrm>
          <a:prstGeom prst="rect">
            <a:avLst/>
          </a:prstGeom>
        </p:spPr>
      </p:pic>
      <p:pic>
        <p:nvPicPr>
          <p:cNvPr id="11" name="Picture 6" descr="windProfiler"/>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781800" y="336346"/>
            <a:ext cx="914400" cy="1492454"/>
          </a:xfrm>
          <a:prstGeom prst="rect">
            <a:avLst/>
          </a:prstGeom>
          <a:noFill/>
          <a:ln>
            <a:solidFill>
              <a:schemeClr val="accent1"/>
            </a:solidFill>
          </a:ln>
        </p:spPr>
      </p:pic>
      <p:pic>
        <p:nvPicPr>
          <p:cNvPr id="12" name="Picture 8" descr="swath"/>
          <p:cNvPicPr>
            <a:picLocks noChangeAspect="1" noChangeArrowheads="1"/>
          </p:cNvPicPr>
          <p:nvPr/>
        </p:nvPicPr>
        <p:blipFill>
          <a:blip r:embed="rId6" cstate="print"/>
          <a:srcRect/>
          <a:stretch>
            <a:fillRect/>
          </a:stretch>
        </p:blipFill>
        <p:spPr>
          <a:xfrm>
            <a:off x="5791200" y="1371600"/>
            <a:ext cx="861604" cy="914400"/>
          </a:xfrm>
          <a:prstGeom prst="rect">
            <a:avLst/>
          </a:prstGeom>
          <a:noFill/>
          <a:ln>
            <a:solidFill>
              <a:schemeClr val="accent1"/>
            </a:solidFill>
          </a:ln>
        </p:spPr>
      </p:pic>
      <p:pic>
        <p:nvPicPr>
          <p:cNvPr id="13" name="Picture 6" descr="radar3"/>
          <p:cNvPicPr>
            <a:picLocks noChangeAspect="1" noChangeArrowheads="1"/>
          </p:cNvPicPr>
          <p:nvPr/>
        </p:nvPicPr>
        <p:blipFill>
          <a:blip r:embed="rId7" cstate="print"/>
          <a:srcRect/>
          <a:stretch>
            <a:fillRect/>
          </a:stretch>
        </p:blipFill>
        <p:spPr>
          <a:xfrm>
            <a:off x="5917861" y="2438400"/>
            <a:ext cx="1068833" cy="838200"/>
          </a:xfrm>
          <a:prstGeom prst="rect">
            <a:avLst/>
          </a:prstGeom>
          <a:noFill/>
          <a:ln>
            <a:solidFill>
              <a:schemeClr val="accent1"/>
            </a:solidFill>
          </a:ln>
        </p:spPr>
      </p:pic>
      <p:cxnSp>
        <p:nvCxnSpPr>
          <p:cNvPr id="15" name="Shape 14"/>
          <p:cNvCxnSpPr>
            <a:endCxn id="11" idx="3"/>
          </p:cNvCxnSpPr>
          <p:nvPr/>
        </p:nvCxnSpPr>
        <p:spPr>
          <a:xfrm rot="16200000" flipV="1">
            <a:off x="7361187" y="1417587"/>
            <a:ext cx="1203427" cy="533400"/>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endCxn id="12" idx="3"/>
          </p:cNvCxnSpPr>
          <p:nvPr/>
        </p:nvCxnSpPr>
        <p:spPr>
          <a:xfrm rot="10800000">
            <a:off x="6652804" y="1828800"/>
            <a:ext cx="1652996" cy="457200"/>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hape 15"/>
          <p:cNvCxnSpPr>
            <a:endCxn id="13" idx="3"/>
          </p:cNvCxnSpPr>
          <p:nvPr/>
        </p:nvCxnSpPr>
        <p:spPr>
          <a:xfrm rot="10800000" flipV="1">
            <a:off x="6986694" y="2286000"/>
            <a:ext cx="1242906" cy="571500"/>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23704" y="304800"/>
            <a:ext cx="734496" cy="338554"/>
          </a:xfrm>
          <a:prstGeom prst="rect">
            <a:avLst/>
          </a:prstGeom>
          <a:noFill/>
        </p:spPr>
        <p:txBody>
          <a:bodyPr wrap="none" rtlCol="0">
            <a:spAutoFit/>
          </a:bodyPr>
          <a:lstStyle/>
          <a:p>
            <a:r>
              <a:rPr lang="en-US" sz="1600" dirty="0" smtClean="0">
                <a:latin typeface="David" pitchFamily="34" charset="-79"/>
                <a:cs typeface="David" pitchFamily="34" charset="-79"/>
              </a:rPr>
              <a:t>profile</a:t>
            </a:r>
            <a:endParaRPr lang="en-US" dirty="0">
              <a:latin typeface="David" pitchFamily="34" charset="-79"/>
              <a:cs typeface="David" pitchFamily="34" charset="-79"/>
            </a:endParaRPr>
          </a:p>
        </p:txBody>
      </p:sp>
      <p:sp>
        <p:nvSpPr>
          <p:cNvPr id="23" name="TextBox 22"/>
          <p:cNvSpPr txBox="1"/>
          <p:nvPr/>
        </p:nvSpPr>
        <p:spPr>
          <a:xfrm>
            <a:off x="5105400" y="1524000"/>
            <a:ext cx="663964" cy="338554"/>
          </a:xfrm>
          <a:prstGeom prst="rect">
            <a:avLst/>
          </a:prstGeom>
          <a:noFill/>
        </p:spPr>
        <p:txBody>
          <a:bodyPr wrap="none" rtlCol="0">
            <a:spAutoFit/>
          </a:bodyPr>
          <a:lstStyle/>
          <a:p>
            <a:r>
              <a:rPr lang="en-US" sz="1600" dirty="0" smtClean="0">
                <a:latin typeface="David" pitchFamily="34" charset="-79"/>
                <a:cs typeface="David" pitchFamily="34" charset="-79"/>
              </a:rPr>
              <a:t>swath</a:t>
            </a:r>
            <a:endParaRPr lang="en-US" dirty="0">
              <a:latin typeface="David" pitchFamily="34" charset="-79"/>
              <a:cs typeface="David" pitchFamily="34" charset="-79"/>
            </a:endParaRPr>
          </a:p>
        </p:txBody>
      </p:sp>
      <p:sp>
        <p:nvSpPr>
          <p:cNvPr id="24" name="TextBox 23"/>
          <p:cNvSpPr txBox="1"/>
          <p:nvPr/>
        </p:nvSpPr>
        <p:spPr>
          <a:xfrm>
            <a:off x="5257800" y="2667000"/>
            <a:ext cx="607859" cy="338554"/>
          </a:xfrm>
          <a:prstGeom prst="rect">
            <a:avLst/>
          </a:prstGeom>
          <a:noFill/>
        </p:spPr>
        <p:txBody>
          <a:bodyPr wrap="none" rtlCol="0">
            <a:spAutoFit/>
          </a:bodyPr>
          <a:lstStyle/>
          <a:p>
            <a:r>
              <a:rPr lang="en-US" sz="1600" dirty="0" smtClean="0">
                <a:latin typeface="David" pitchFamily="34" charset="-79"/>
                <a:cs typeface="David" pitchFamily="34" charset="-79"/>
              </a:rPr>
              <a:t>radar</a:t>
            </a:r>
            <a:endParaRPr lang="en-US"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Gridded Data</a:t>
            </a:r>
          </a:p>
        </p:txBody>
      </p:sp>
      <p:sp>
        <p:nvSpPr>
          <p:cNvPr id="181251" name="Rectangle 3"/>
          <p:cNvSpPr>
            <a:spLocks noGrp="1" noChangeArrowheads="1"/>
          </p:cNvSpPr>
          <p:nvPr>
            <p:ph type="body" idx="1"/>
          </p:nvPr>
        </p:nvSpPr>
        <p:spPr/>
        <p:txBody>
          <a:bodyPr/>
          <a:lstStyle/>
          <a:p>
            <a:r>
              <a:rPr lang="en-US" b="1" dirty="0"/>
              <a:t>Grid</a:t>
            </a:r>
            <a:r>
              <a:rPr lang="en-US" dirty="0"/>
              <a:t>: multidimensional grid, separable coordinates</a:t>
            </a:r>
          </a:p>
          <a:p>
            <a:r>
              <a:rPr lang="en-US" b="1" dirty="0"/>
              <a:t>Radial</a:t>
            </a:r>
            <a:r>
              <a:rPr lang="en-US" dirty="0"/>
              <a:t>: a connected set of </a:t>
            </a:r>
            <a:r>
              <a:rPr lang="en-US" i="1" dirty="0"/>
              <a:t>radials</a:t>
            </a:r>
            <a:r>
              <a:rPr lang="en-US" dirty="0"/>
              <a:t> using polar coordinates collected into </a:t>
            </a:r>
            <a:r>
              <a:rPr lang="en-US" i="1" dirty="0"/>
              <a:t>sweeps</a:t>
            </a:r>
          </a:p>
          <a:p>
            <a:r>
              <a:rPr lang="en-US" b="1" dirty="0"/>
              <a:t>Swath: </a:t>
            </a:r>
            <a:r>
              <a:rPr lang="en-US" dirty="0"/>
              <a:t>a two dimensional grid, </a:t>
            </a:r>
            <a:r>
              <a:rPr lang="en-US" i="1" dirty="0"/>
              <a:t>track</a:t>
            </a:r>
            <a:r>
              <a:rPr lang="en-US" dirty="0"/>
              <a:t> and </a:t>
            </a:r>
            <a:r>
              <a:rPr lang="en-US" i="1" dirty="0"/>
              <a:t>cross-track</a:t>
            </a:r>
            <a:r>
              <a:rPr lang="en-US" dirty="0"/>
              <a:t> coordinates</a:t>
            </a:r>
          </a:p>
          <a:p>
            <a:r>
              <a:rPr lang="en-US" b="1" dirty="0"/>
              <a:t>Unstructured Grids</a:t>
            </a:r>
            <a:r>
              <a:rPr lang="en-US" dirty="0"/>
              <a:t>: finite element models, coastal </a:t>
            </a:r>
            <a:r>
              <a:rPr lang="en-US" dirty="0" smtClean="0"/>
              <a:t>modeling </a:t>
            </a:r>
            <a:r>
              <a:rPr lang="en-US" i="1" dirty="0" smtClean="0"/>
              <a:t>(under development)</a:t>
            </a:r>
            <a:endParaRPr lang="en-US" sz="24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457200" y="1371600"/>
            <a:ext cx="8229600" cy="4754563"/>
          </a:xfrm>
        </p:spPr>
        <p:txBody>
          <a:bodyPr>
            <a:normAutofit fontScale="92500"/>
          </a:bodyPr>
          <a:lstStyle/>
          <a:p>
            <a:pPr>
              <a:lnSpc>
                <a:spcPct val="80000"/>
              </a:lnSpc>
              <a:buFontTx/>
              <a:buNone/>
            </a:pPr>
            <a:endParaRPr lang="en-US" sz="2800" b="1" dirty="0"/>
          </a:p>
          <a:p>
            <a:pPr>
              <a:lnSpc>
                <a:spcPct val="80000"/>
              </a:lnSpc>
            </a:pPr>
            <a:r>
              <a:rPr lang="en-US" sz="2800" b="1" dirty="0" smtClean="0"/>
              <a:t>point</a:t>
            </a:r>
            <a:r>
              <a:rPr lang="en-US" sz="2800" dirty="0"/>
              <a:t>: </a:t>
            </a:r>
            <a:r>
              <a:rPr lang="en-GB" sz="2800" dirty="0"/>
              <a:t>a single data point (having no implied coordinate relationship to other points)</a:t>
            </a:r>
            <a:endParaRPr lang="en-US" sz="2800" dirty="0"/>
          </a:p>
          <a:p>
            <a:pPr>
              <a:lnSpc>
                <a:spcPct val="80000"/>
              </a:lnSpc>
            </a:pPr>
            <a:r>
              <a:rPr lang="en-US" sz="2800" b="1" dirty="0" err="1" smtClean="0"/>
              <a:t>timeSeries</a:t>
            </a:r>
            <a:r>
              <a:rPr lang="en-US" sz="2800" dirty="0" smtClean="0"/>
              <a:t>: </a:t>
            </a:r>
            <a:r>
              <a:rPr lang="en-GB" sz="2800" dirty="0"/>
              <a:t>a series of data points at the same spatial location with </a:t>
            </a:r>
            <a:r>
              <a:rPr lang="en-GB" sz="2800" dirty="0" smtClean="0"/>
              <a:t>monotonically increasing </a:t>
            </a:r>
            <a:r>
              <a:rPr lang="en-GB" sz="2800" dirty="0"/>
              <a:t>times </a:t>
            </a:r>
            <a:endParaRPr lang="en-GB" sz="2800" dirty="0" smtClean="0"/>
          </a:p>
          <a:p>
            <a:pPr>
              <a:lnSpc>
                <a:spcPct val="80000"/>
              </a:lnSpc>
            </a:pPr>
            <a:r>
              <a:rPr lang="en-US" sz="2800" b="1" dirty="0"/>
              <a:t>t</a:t>
            </a:r>
            <a:r>
              <a:rPr lang="en-US" sz="2800" b="1" dirty="0" smtClean="0"/>
              <a:t>rajectory</a:t>
            </a:r>
            <a:r>
              <a:rPr lang="en-US" sz="2800" dirty="0" smtClean="0"/>
              <a:t>: </a:t>
            </a:r>
            <a:r>
              <a:rPr lang="en-GB" sz="2800" dirty="0" smtClean="0"/>
              <a:t>a series of data points along a path through space with monotonically increasing times</a:t>
            </a:r>
            <a:endParaRPr lang="en-US" sz="2800" dirty="0"/>
          </a:p>
          <a:p>
            <a:pPr>
              <a:lnSpc>
                <a:spcPct val="80000"/>
              </a:lnSpc>
            </a:pPr>
            <a:r>
              <a:rPr lang="en-US" sz="2800" b="1" dirty="0" smtClean="0"/>
              <a:t>profile</a:t>
            </a:r>
            <a:r>
              <a:rPr lang="en-US" sz="2800" dirty="0"/>
              <a:t>: </a:t>
            </a:r>
            <a:r>
              <a:rPr lang="en-GB" sz="2800" dirty="0"/>
              <a:t>an ordered </a:t>
            </a:r>
            <a:r>
              <a:rPr lang="en-GB" sz="2800" dirty="0" smtClean="0"/>
              <a:t>set </a:t>
            </a:r>
            <a:r>
              <a:rPr lang="en-GB" sz="2800" dirty="0"/>
              <a:t>of data points along a vertical line at a fixed horizontal position and fixed time</a:t>
            </a:r>
            <a:endParaRPr lang="en-US" sz="2800" dirty="0"/>
          </a:p>
          <a:p>
            <a:pPr>
              <a:lnSpc>
                <a:spcPct val="80000"/>
              </a:lnSpc>
            </a:pPr>
            <a:r>
              <a:rPr lang="en-US" sz="2800" b="1" dirty="0" err="1" smtClean="0"/>
              <a:t>timeSeriesProfile</a:t>
            </a:r>
            <a:r>
              <a:rPr lang="en-US" sz="2800" dirty="0"/>
              <a:t>: </a:t>
            </a:r>
            <a:r>
              <a:rPr lang="en-GB" sz="2800" dirty="0"/>
              <a:t>a series of profile features at the same horizontal position with monotonically increasing </a:t>
            </a:r>
            <a:r>
              <a:rPr lang="en-GB" sz="2800" dirty="0" smtClean="0"/>
              <a:t>times</a:t>
            </a:r>
            <a:endParaRPr lang="en-US" sz="2800" dirty="0"/>
          </a:p>
          <a:p>
            <a:pPr>
              <a:lnSpc>
                <a:spcPct val="80000"/>
              </a:lnSpc>
            </a:pPr>
            <a:r>
              <a:rPr lang="en-US" sz="2800" b="1" dirty="0" err="1" smtClean="0"/>
              <a:t>trajectoryProfile</a:t>
            </a:r>
            <a:r>
              <a:rPr lang="en-US" sz="2800" dirty="0" smtClean="0"/>
              <a:t>: </a:t>
            </a:r>
            <a:r>
              <a:rPr lang="en-GB" sz="2800" dirty="0"/>
              <a:t>a series of profile features located at points ordered </a:t>
            </a:r>
            <a:r>
              <a:rPr lang="en-GB" sz="2800" dirty="0" smtClean="0"/>
              <a:t>along </a:t>
            </a:r>
            <a:r>
              <a:rPr lang="en-GB" sz="2800" dirty="0"/>
              <a:t>a trajectory</a:t>
            </a:r>
            <a:endParaRPr lang="en-US" sz="2800" dirty="0"/>
          </a:p>
        </p:txBody>
      </p:sp>
      <p:sp>
        <p:nvSpPr>
          <p:cNvPr id="163843" name="Rectangle 3"/>
          <p:cNvSpPr>
            <a:spLocks noGrp="1" noChangeArrowheads="1"/>
          </p:cNvSpPr>
          <p:nvPr>
            <p:ph type="title"/>
          </p:nvPr>
        </p:nvSpPr>
        <p:spPr>
          <a:noFill/>
          <a:ln/>
        </p:spPr>
        <p:txBody>
          <a:bodyPr/>
          <a:lstStyle/>
          <a:p>
            <a:r>
              <a:rPr lang="en-GB" dirty="0" smtClean="0"/>
              <a:t>Point Data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
            </a:r>
            <a:r>
              <a:rPr lang="en-GB" b="1" dirty="0" smtClean="0"/>
              <a:t>iscrete Sampling </a:t>
            </a:r>
            <a:r>
              <a:rPr lang="en-GB" b="1" dirty="0" smtClean="0"/>
              <a:t>Convention</a:t>
            </a:r>
            <a:br>
              <a:rPr lang="en-GB" b="1" dirty="0" smtClean="0"/>
            </a:br>
            <a:r>
              <a:rPr lang="en-GB" b="1" dirty="0" smtClean="0"/>
              <a:t>CF 1.6</a:t>
            </a:r>
            <a:endParaRPr lang="en-US" dirty="0"/>
          </a:p>
        </p:txBody>
      </p:sp>
      <p:sp>
        <p:nvSpPr>
          <p:cNvPr id="3" name="Content Placeholder 2"/>
          <p:cNvSpPr>
            <a:spLocks noGrp="1"/>
          </p:cNvSpPr>
          <p:nvPr>
            <p:ph idx="1"/>
          </p:nvPr>
        </p:nvSpPr>
        <p:spPr>
          <a:xfrm>
            <a:off x="381000" y="1752600"/>
            <a:ext cx="8458200" cy="4373563"/>
          </a:xfrm>
        </p:spPr>
        <p:txBody>
          <a:bodyPr>
            <a:normAutofit fontScale="92500" lnSpcReduction="20000"/>
          </a:bodyPr>
          <a:lstStyle/>
          <a:p>
            <a:r>
              <a:rPr lang="en-US" dirty="0" smtClean="0"/>
              <a:t>Encoding </a:t>
            </a:r>
            <a:r>
              <a:rPr lang="en-US" dirty="0" smtClean="0"/>
              <a:t>standard for </a:t>
            </a:r>
            <a:r>
              <a:rPr lang="en-US" dirty="0" err="1" smtClean="0"/>
              <a:t>netCDF</a:t>
            </a:r>
            <a:r>
              <a:rPr lang="en-US" dirty="0" smtClean="0"/>
              <a:t> classic files</a:t>
            </a:r>
          </a:p>
          <a:p>
            <a:pPr lvl="1"/>
            <a:r>
              <a:rPr lang="en-US" dirty="0" smtClean="0"/>
              <a:t>Challenge: represent ragged arrays efficiently</a:t>
            </a:r>
          </a:p>
          <a:p>
            <a:r>
              <a:rPr lang="en-US" dirty="0" smtClean="0"/>
              <a:t>Classifies data according to connectedness of time/space coordinates</a:t>
            </a:r>
          </a:p>
          <a:p>
            <a:r>
              <a:rPr lang="en-US" dirty="0" smtClean="0"/>
              <a:t>Defines </a:t>
            </a:r>
            <a:r>
              <a:rPr lang="en-US" dirty="0" err="1" smtClean="0"/>
              <a:t>netCDF</a:t>
            </a:r>
            <a:r>
              <a:rPr lang="en-US" dirty="0" smtClean="0"/>
              <a:t> data structures that represent </a:t>
            </a:r>
            <a:r>
              <a:rPr lang="en-US" i="1" dirty="0" smtClean="0"/>
              <a:t>features</a:t>
            </a:r>
            <a:endParaRPr lang="en-US" dirty="0" smtClean="0"/>
          </a:p>
          <a:p>
            <a:r>
              <a:rPr lang="en-US" dirty="0" smtClean="0"/>
              <a:t>Make it easy / efficient to </a:t>
            </a:r>
          </a:p>
          <a:p>
            <a:pPr lvl="1"/>
            <a:r>
              <a:rPr lang="en-US" dirty="0" smtClean="0"/>
              <a:t>Store collections of features in one file </a:t>
            </a:r>
          </a:p>
          <a:p>
            <a:pPr lvl="1"/>
            <a:r>
              <a:rPr lang="en-US" dirty="0" smtClean="0"/>
              <a:t>Read a Feature from a file</a:t>
            </a:r>
          </a:p>
          <a:p>
            <a:pPr lvl="1"/>
            <a:r>
              <a:rPr lang="en-US" dirty="0" smtClean="0"/>
              <a:t>Subset the collection by space and time</a:t>
            </a:r>
          </a:p>
          <a:p>
            <a:endParaRPr lang="en-US" dirty="0" smtClean="0"/>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type="title"/>
          </p:nvPr>
        </p:nvSpPr>
        <p:spPr>
          <a:xfrm>
            <a:off x="457200" y="3048000"/>
            <a:ext cx="3200400" cy="2133600"/>
          </a:xfrm>
        </p:spPr>
        <p:txBody>
          <a:bodyPr/>
          <a:lstStyle/>
          <a:p>
            <a:r>
              <a:rPr lang="en-US" dirty="0"/>
              <a:t>Ragged Array</a:t>
            </a:r>
          </a:p>
        </p:txBody>
      </p:sp>
      <p:pic>
        <p:nvPicPr>
          <p:cNvPr id="89092" name="Picture 4" descr="raggedArray"/>
          <p:cNvPicPr>
            <a:picLocks noGrp="1" noChangeAspect="1" noChangeArrowheads="1"/>
          </p:cNvPicPr>
          <p:nvPr>
            <p:ph sz="half" idx="1"/>
          </p:nvPr>
        </p:nvPicPr>
        <p:blipFill>
          <a:blip r:embed="rId2" cstate="print"/>
          <a:srcRect/>
          <a:stretch>
            <a:fillRect/>
          </a:stretch>
        </p:blipFill>
        <p:spPr>
          <a:xfrm>
            <a:off x="4572000" y="304800"/>
            <a:ext cx="4141788" cy="4648200"/>
          </a:xfrm>
          <a:noFill/>
          <a:ln/>
        </p:spPr>
      </p:pic>
      <p:sp>
        <p:nvSpPr>
          <p:cNvPr id="89101" name="Rectangle 13"/>
          <p:cNvSpPr>
            <a:spLocks noChangeArrowheads="1"/>
          </p:cNvSpPr>
          <p:nvPr/>
        </p:nvSpPr>
        <p:spPr bwMode="auto">
          <a:xfrm>
            <a:off x="533400" y="914400"/>
            <a:ext cx="3200400" cy="2133600"/>
          </a:xfrm>
          <a:prstGeom prst="rect">
            <a:avLst/>
          </a:prstGeom>
          <a:noFill/>
          <a:ln w="9525">
            <a:noFill/>
            <a:miter lim="800000"/>
            <a:headEnd/>
            <a:tailEnd/>
          </a:ln>
          <a:effectLst/>
        </p:spPr>
        <p:txBody>
          <a:bodyPr anchor="ctr"/>
          <a:lstStyle/>
          <a:p>
            <a:pPr algn="ctr"/>
            <a:r>
              <a:rPr lang="en-US" sz="4400" b="0" dirty="0">
                <a:solidFill>
                  <a:schemeClr val="tx2"/>
                </a:solidFill>
              </a:rPr>
              <a:t>Rectangular </a:t>
            </a:r>
            <a:r>
              <a:rPr lang="en-US" sz="4400" b="0" dirty="0" smtClean="0">
                <a:solidFill>
                  <a:schemeClr val="tx2"/>
                </a:solidFill>
              </a:rPr>
              <a:t>Array</a:t>
            </a:r>
            <a:endParaRPr lang="en-US" sz="4400" b="0" dirty="0">
              <a:solidFill>
                <a:schemeClr val="tx2"/>
              </a:solidFill>
            </a:endParaRPr>
          </a:p>
        </p:txBody>
      </p:sp>
      <p:pic>
        <p:nvPicPr>
          <p:cNvPr id="5" name="Content Placeholder 4" descr="array2"/>
          <p:cNvPicPr>
            <a:picLocks noGrp="1" noChangeAspect="1" noChangeArrowheads="1"/>
          </p:cNvPicPr>
          <p:nvPr>
            <p:ph sz="half" idx="2"/>
          </p:nvPr>
        </p:nvPicPr>
        <p:blipFill>
          <a:blip r:embed="rId3" cstate="print"/>
          <a:srcRect/>
          <a:stretch>
            <a:fillRect/>
          </a:stretch>
        </p:blipFill>
        <p:spPr>
          <a:xfrm>
            <a:off x="304800" y="5334000"/>
            <a:ext cx="8610600" cy="1349375"/>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eaLnBrk="1" hangingPunct="1"/>
            <a:r>
              <a:rPr lang="en-US" sz="4000" smtClean="0"/>
              <a:t>NetCDF Markup Language (NcML)</a:t>
            </a:r>
          </a:p>
        </p:txBody>
      </p:sp>
      <p:sp>
        <p:nvSpPr>
          <p:cNvPr id="45059" name="Rectangle 3"/>
          <p:cNvSpPr>
            <a:spLocks noGrp="1"/>
          </p:cNvSpPr>
          <p:nvPr>
            <p:ph type="body" idx="4294967295"/>
          </p:nvPr>
        </p:nvSpPr>
        <p:spPr/>
        <p:txBody>
          <a:bodyPr/>
          <a:lstStyle/>
          <a:p>
            <a:pPr eaLnBrk="1" hangingPunct="1"/>
            <a:r>
              <a:rPr lang="en-US" smtClean="0"/>
              <a:t>XML representation of netCDF metadata (like ncdump -h)</a:t>
            </a:r>
          </a:p>
          <a:p>
            <a:pPr eaLnBrk="1" hangingPunct="1"/>
            <a:r>
              <a:rPr lang="en-US" smtClean="0"/>
              <a:t>Create new netCDF files (like ncgen)</a:t>
            </a:r>
          </a:p>
          <a:p>
            <a:pPr eaLnBrk="1" hangingPunct="1"/>
            <a:r>
              <a:rPr lang="en-US" smtClean="0"/>
              <a:t>Modify (“fix”) existing datasets without rewriting them</a:t>
            </a:r>
          </a:p>
          <a:p>
            <a:pPr eaLnBrk="1" hangingPunct="1"/>
            <a:r>
              <a:rPr lang="en-US" smtClean="0"/>
              <a:t>Create virtual datasets as aggregations of multiple existing files.</a:t>
            </a:r>
          </a:p>
          <a:p>
            <a:pPr eaLnBrk="1" hangingPunct="1"/>
            <a:r>
              <a:rPr lang="en-US" smtClean="0"/>
              <a:t>Integrated with the TDS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219200"/>
            <a:ext cx="4876800" cy="3678238"/>
          </a:xfrm>
          <a:prstGeom prst="rect">
            <a:avLst/>
          </a:prstGeom>
          <a:solidFill>
            <a:srgbClr val="CC99FF"/>
          </a:solidFill>
          <a:ln w="9525">
            <a:solidFill>
              <a:schemeClr val="tx1"/>
            </a:solidFill>
            <a:miter lim="800000"/>
            <a:headEnd/>
            <a:tailEnd/>
          </a:ln>
        </p:spPr>
        <p:txBody>
          <a:bodyPr>
            <a:spAutoFit/>
          </a:bodyPr>
          <a:lstStyle/>
          <a:p>
            <a:pPr>
              <a:spcBef>
                <a:spcPct val="50000"/>
              </a:spcBef>
            </a:pPr>
            <a:r>
              <a:rPr lang="en-US">
                <a:cs typeface="Arial" pitchFamily="34" charset="0"/>
              </a:rPr>
              <a:t>Servlet Container</a:t>
            </a:r>
          </a:p>
          <a:p>
            <a:pPr>
              <a:spcBef>
                <a:spcPct val="50000"/>
              </a:spcBef>
            </a:pPr>
            <a:endParaRPr lang="en-US">
              <a:cs typeface="Arial" pitchFamily="34" charset="0"/>
            </a:endParaRPr>
          </a:p>
          <a:p>
            <a:pPr>
              <a:spcBef>
                <a:spcPct val="50000"/>
              </a:spcBef>
            </a:pPr>
            <a:endParaRPr lang="en-US">
              <a:cs typeface="Arial" pitchFamily="34" charset="0"/>
            </a:endParaRPr>
          </a:p>
          <a:p>
            <a:pPr>
              <a:spcBef>
                <a:spcPct val="50000"/>
              </a:spcBef>
            </a:pPr>
            <a:endParaRPr lang="en-US">
              <a:cs typeface="Arial" pitchFamily="34" charset="0"/>
            </a:endParaRPr>
          </a:p>
          <a:p>
            <a:pPr>
              <a:spcBef>
                <a:spcPct val="50000"/>
              </a:spcBef>
            </a:pPr>
            <a:endParaRPr lang="en-US">
              <a:cs typeface="Arial" pitchFamily="34" charset="0"/>
            </a:endParaRPr>
          </a:p>
          <a:p>
            <a:pPr>
              <a:spcBef>
                <a:spcPct val="50000"/>
              </a:spcBef>
            </a:pPr>
            <a:endParaRPr lang="en-US">
              <a:cs typeface="Arial" pitchFamily="34" charset="0"/>
            </a:endParaRPr>
          </a:p>
          <a:p>
            <a:pPr>
              <a:spcBef>
                <a:spcPct val="50000"/>
              </a:spcBef>
            </a:pPr>
            <a:endParaRPr lang="en-US">
              <a:cs typeface="Arial" pitchFamily="34" charset="0"/>
            </a:endParaRPr>
          </a:p>
          <a:p>
            <a:pPr>
              <a:spcBef>
                <a:spcPct val="50000"/>
              </a:spcBef>
            </a:pPr>
            <a:endParaRPr lang="en-US">
              <a:cs typeface="Arial" pitchFamily="34" charset="0"/>
            </a:endParaRPr>
          </a:p>
          <a:p>
            <a:pPr>
              <a:spcBef>
                <a:spcPct val="50000"/>
              </a:spcBef>
            </a:pPr>
            <a:endParaRPr lang="en-US">
              <a:cs typeface="Arial" pitchFamily="34" charset="0"/>
            </a:endParaRPr>
          </a:p>
        </p:txBody>
      </p:sp>
      <p:sp>
        <p:nvSpPr>
          <p:cNvPr id="39939" name="Rectangle 3"/>
          <p:cNvSpPr>
            <a:spLocks noChangeArrowheads="1"/>
          </p:cNvSpPr>
          <p:nvPr/>
        </p:nvSpPr>
        <p:spPr bwMode="auto">
          <a:xfrm>
            <a:off x="304800" y="1143000"/>
            <a:ext cx="5410200" cy="5715000"/>
          </a:xfrm>
          <a:prstGeom prst="rect">
            <a:avLst/>
          </a:prstGeom>
          <a:noFill/>
          <a:ln w="9525">
            <a:solidFill>
              <a:schemeClr val="tx1"/>
            </a:solidFill>
            <a:miter lim="800000"/>
            <a:headEnd/>
            <a:tailEnd/>
          </a:ln>
        </p:spPr>
        <p:txBody>
          <a:bodyPr wrap="none" anchor="ctr"/>
          <a:lstStyle/>
          <a:p>
            <a:endParaRPr lang="en-US"/>
          </a:p>
        </p:txBody>
      </p:sp>
      <p:sp>
        <p:nvSpPr>
          <p:cNvPr id="39940" name="Rectangle 4"/>
          <p:cNvSpPr>
            <a:spLocks noGrp="1"/>
          </p:cNvSpPr>
          <p:nvPr>
            <p:ph type="title" idx="4294967295"/>
          </p:nvPr>
        </p:nvSpPr>
        <p:spPr>
          <a:xfrm>
            <a:off x="457200" y="152400"/>
            <a:ext cx="8229600" cy="1143000"/>
          </a:xfrm>
        </p:spPr>
        <p:txBody>
          <a:bodyPr/>
          <a:lstStyle/>
          <a:p>
            <a:pPr eaLnBrk="1" hangingPunct="1"/>
            <a:r>
              <a:rPr lang="en-US" sz="4000" smtClean="0"/>
              <a:t>THREDDS Data Server</a:t>
            </a:r>
          </a:p>
        </p:txBody>
      </p:sp>
      <p:sp>
        <p:nvSpPr>
          <p:cNvPr id="39941" name="AutoShape 5"/>
          <p:cNvSpPr>
            <a:spLocks noChangeArrowheads="1"/>
          </p:cNvSpPr>
          <p:nvPr/>
        </p:nvSpPr>
        <p:spPr bwMode="auto">
          <a:xfrm>
            <a:off x="685800" y="5638800"/>
            <a:ext cx="1828800" cy="1066800"/>
          </a:xfrm>
          <a:prstGeom prst="flowChartMagneticDisk">
            <a:avLst/>
          </a:prstGeom>
          <a:solidFill>
            <a:schemeClr val="accent1"/>
          </a:solidFill>
          <a:ln w="9525">
            <a:solidFill>
              <a:schemeClr val="tx1"/>
            </a:solidFill>
            <a:round/>
            <a:headEnd/>
            <a:tailEnd/>
          </a:ln>
        </p:spPr>
        <p:txBody>
          <a:bodyPr wrap="none" anchor="ctr"/>
          <a:lstStyle/>
          <a:p>
            <a:pPr algn="ctr"/>
            <a:r>
              <a:rPr lang="en-US">
                <a:cs typeface="Arial" pitchFamily="34" charset="0"/>
              </a:rPr>
              <a:t>Datasets</a:t>
            </a:r>
          </a:p>
        </p:txBody>
      </p:sp>
      <p:cxnSp>
        <p:nvCxnSpPr>
          <p:cNvPr id="39942" name="AutoShape 6"/>
          <p:cNvCxnSpPr>
            <a:cxnSpLocks noChangeShapeType="1"/>
            <a:stCxn id="39945" idx="3"/>
            <a:endCxn id="39949" idx="2"/>
          </p:cNvCxnSpPr>
          <p:nvPr/>
        </p:nvCxnSpPr>
        <p:spPr bwMode="auto">
          <a:xfrm>
            <a:off x="6019800" y="1828800"/>
            <a:ext cx="762000" cy="800100"/>
          </a:xfrm>
          <a:prstGeom prst="straightConnector1">
            <a:avLst/>
          </a:prstGeom>
          <a:noFill/>
          <a:ln w="9525">
            <a:solidFill>
              <a:schemeClr val="tx1"/>
            </a:solidFill>
            <a:round/>
            <a:headEnd/>
            <a:tailEnd type="triangle" w="med" len="med"/>
          </a:ln>
        </p:spPr>
      </p:cxnSp>
      <p:cxnSp>
        <p:nvCxnSpPr>
          <p:cNvPr id="39943" name="AutoShape 7"/>
          <p:cNvCxnSpPr>
            <a:cxnSpLocks noChangeShapeType="1"/>
            <a:stCxn id="39958" idx="3"/>
            <a:endCxn id="39949" idx="2"/>
          </p:cNvCxnSpPr>
          <p:nvPr/>
        </p:nvCxnSpPr>
        <p:spPr bwMode="auto">
          <a:xfrm flipV="1">
            <a:off x="4876800" y="2628900"/>
            <a:ext cx="1905000" cy="180975"/>
          </a:xfrm>
          <a:prstGeom prst="straightConnector1">
            <a:avLst/>
          </a:prstGeom>
          <a:noFill/>
          <a:ln w="9525">
            <a:solidFill>
              <a:schemeClr val="tx1"/>
            </a:solidFill>
            <a:round/>
            <a:headEnd type="triangle" w="med" len="med"/>
            <a:tailEnd type="triangle" w="med" len="med"/>
          </a:ln>
        </p:spPr>
      </p:cxnSp>
      <p:cxnSp>
        <p:nvCxnSpPr>
          <p:cNvPr id="39944" name="AutoShape 8"/>
          <p:cNvCxnSpPr>
            <a:cxnSpLocks noChangeShapeType="1"/>
            <a:stCxn id="39948" idx="2"/>
            <a:endCxn id="39960" idx="0"/>
          </p:cNvCxnSpPr>
          <p:nvPr/>
        </p:nvCxnSpPr>
        <p:spPr bwMode="auto">
          <a:xfrm>
            <a:off x="2514600" y="4343400"/>
            <a:ext cx="685800" cy="685800"/>
          </a:xfrm>
          <a:prstGeom prst="straightConnector1">
            <a:avLst/>
          </a:prstGeom>
          <a:noFill/>
          <a:ln w="9525">
            <a:solidFill>
              <a:schemeClr val="tx1"/>
            </a:solidFill>
            <a:round/>
            <a:headEnd/>
            <a:tailEnd type="triangle" w="med" len="med"/>
          </a:ln>
        </p:spPr>
      </p:cxnSp>
      <p:sp>
        <p:nvSpPr>
          <p:cNvPr id="39945" name="AutoShape 9"/>
          <p:cNvSpPr>
            <a:spLocks noChangeArrowheads="1"/>
          </p:cNvSpPr>
          <p:nvPr/>
        </p:nvSpPr>
        <p:spPr bwMode="auto">
          <a:xfrm>
            <a:off x="3429000" y="1600200"/>
            <a:ext cx="2590800" cy="457200"/>
          </a:xfrm>
          <a:prstGeom prst="flowChartPredefinedProcess">
            <a:avLst/>
          </a:prstGeom>
          <a:solidFill>
            <a:srgbClr val="FFCC99"/>
          </a:solidFill>
          <a:ln w="9525">
            <a:solidFill>
              <a:schemeClr val="tx1"/>
            </a:solidFill>
            <a:miter lim="800000"/>
            <a:headEnd/>
            <a:tailEnd/>
          </a:ln>
        </p:spPr>
        <p:txBody>
          <a:bodyPr wrap="none" anchor="ctr"/>
          <a:lstStyle/>
          <a:p>
            <a:pPr algn="ctr"/>
            <a:r>
              <a:rPr lang="en-US" sz="2400">
                <a:cs typeface="Arial" pitchFamily="34" charset="0"/>
              </a:rPr>
              <a:t>catalog.xml</a:t>
            </a:r>
          </a:p>
        </p:txBody>
      </p:sp>
      <p:sp>
        <p:nvSpPr>
          <p:cNvPr id="39946" name="Text Box 10"/>
          <p:cNvSpPr txBox="1">
            <a:spLocks noChangeArrowheads="1"/>
          </p:cNvSpPr>
          <p:nvPr/>
        </p:nvSpPr>
        <p:spPr bwMode="auto">
          <a:xfrm>
            <a:off x="2514600" y="6583363"/>
            <a:ext cx="2057400" cy="274637"/>
          </a:xfrm>
          <a:prstGeom prst="rect">
            <a:avLst/>
          </a:prstGeom>
          <a:noFill/>
          <a:ln w="9525">
            <a:noFill/>
            <a:miter lim="800000"/>
            <a:headEnd/>
            <a:tailEnd/>
          </a:ln>
        </p:spPr>
        <p:txBody>
          <a:bodyPr>
            <a:spAutoFit/>
          </a:bodyPr>
          <a:lstStyle/>
          <a:p>
            <a:pPr>
              <a:spcBef>
                <a:spcPct val="50000"/>
              </a:spcBef>
            </a:pPr>
            <a:r>
              <a:rPr lang="en-US" sz="1200" b="1" i="1">
                <a:cs typeface="Arial" pitchFamily="34" charset="0"/>
              </a:rPr>
              <a:t>motherlode.ucar.edu</a:t>
            </a:r>
          </a:p>
        </p:txBody>
      </p:sp>
      <p:sp>
        <p:nvSpPr>
          <p:cNvPr id="39947" name="Text Box 11"/>
          <p:cNvSpPr txBox="1">
            <a:spLocks noChangeArrowheads="1"/>
          </p:cNvSpPr>
          <p:nvPr/>
        </p:nvSpPr>
        <p:spPr bwMode="auto">
          <a:xfrm>
            <a:off x="1295400" y="2438400"/>
            <a:ext cx="2438400" cy="1320800"/>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sz="2000">
                <a:cs typeface="Arial" pitchFamily="34" charset="0"/>
              </a:rPr>
              <a:t>THREDDS Server</a:t>
            </a:r>
          </a:p>
          <a:p>
            <a:pPr>
              <a:spcBef>
                <a:spcPct val="50000"/>
              </a:spcBef>
            </a:pPr>
            <a:endParaRPr lang="en-US" sz="2000">
              <a:cs typeface="Arial" pitchFamily="34" charset="0"/>
            </a:endParaRPr>
          </a:p>
          <a:p>
            <a:pPr>
              <a:spcBef>
                <a:spcPct val="50000"/>
              </a:spcBef>
            </a:pPr>
            <a:endParaRPr lang="en-US" sz="2000">
              <a:cs typeface="Arial" pitchFamily="34" charset="0"/>
            </a:endParaRPr>
          </a:p>
        </p:txBody>
      </p:sp>
      <p:sp>
        <p:nvSpPr>
          <p:cNvPr id="39948" name="AutoShape 12"/>
          <p:cNvSpPr>
            <a:spLocks noChangeArrowheads="1"/>
          </p:cNvSpPr>
          <p:nvPr/>
        </p:nvSpPr>
        <p:spPr bwMode="auto">
          <a:xfrm>
            <a:off x="1295400" y="3505200"/>
            <a:ext cx="2438400" cy="838200"/>
          </a:xfrm>
          <a:prstGeom prst="flowChartPredefinedProcess">
            <a:avLst/>
          </a:prstGeom>
          <a:solidFill>
            <a:srgbClr val="FF99CC"/>
          </a:solidFill>
          <a:ln w="9525">
            <a:solidFill>
              <a:schemeClr val="tx1"/>
            </a:solidFill>
            <a:miter lim="800000"/>
            <a:headEnd/>
            <a:tailEnd/>
          </a:ln>
        </p:spPr>
        <p:txBody>
          <a:bodyPr wrap="none" anchor="ctr"/>
          <a:lstStyle/>
          <a:p>
            <a:pPr algn="ctr"/>
            <a:r>
              <a:rPr lang="en-US" b="1">
                <a:cs typeface="Arial" pitchFamily="34" charset="0"/>
              </a:rPr>
              <a:t>NetCDF-Java</a:t>
            </a:r>
          </a:p>
          <a:p>
            <a:pPr algn="ctr"/>
            <a:r>
              <a:rPr lang="en-US" b="1">
                <a:cs typeface="Arial" pitchFamily="34" charset="0"/>
              </a:rPr>
              <a:t>library</a:t>
            </a:r>
          </a:p>
        </p:txBody>
      </p:sp>
      <p:sp>
        <p:nvSpPr>
          <p:cNvPr id="39949" name="Oval 13"/>
          <p:cNvSpPr>
            <a:spLocks noChangeArrowheads="1"/>
          </p:cNvSpPr>
          <p:nvPr/>
        </p:nvSpPr>
        <p:spPr bwMode="auto">
          <a:xfrm>
            <a:off x="6781800" y="2133600"/>
            <a:ext cx="2667000" cy="990600"/>
          </a:xfrm>
          <a:prstGeom prst="ellipse">
            <a:avLst/>
          </a:prstGeom>
          <a:solidFill>
            <a:srgbClr val="CCFFFF"/>
          </a:solidFill>
          <a:ln w="9525">
            <a:solidFill>
              <a:schemeClr val="tx1"/>
            </a:solidFill>
            <a:round/>
            <a:headEnd/>
            <a:tailEnd/>
          </a:ln>
        </p:spPr>
        <p:txBody>
          <a:bodyPr wrap="none" anchor="ctr"/>
          <a:lstStyle/>
          <a:p>
            <a:pPr algn="ctr"/>
            <a:r>
              <a:rPr lang="en-US">
                <a:cs typeface="Arial" pitchFamily="34" charset="0"/>
              </a:rPr>
              <a:t>Remote Access</a:t>
            </a:r>
          </a:p>
          <a:p>
            <a:pPr algn="ctr"/>
            <a:r>
              <a:rPr lang="en-US">
                <a:cs typeface="Arial" pitchFamily="34" charset="0"/>
              </a:rPr>
              <a:t>Client</a:t>
            </a:r>
          </a:p>
        </p:txBody>
      </p:sp>
      <p:cxnSp>
        <p:nvCxnSpPr>
          <p:cNvPr id="39950" name="AutoShape 14"/>
          <p:cNvCxnSpPr>
            <a:cxnSpLocks noChangeShapeType="1"/>
            <a:stCxn id="39947" idx="0"/>
            <a:endCxn id="39945" idx="2"/>
          </p:cNvCxnSpPr>
          <p:nvPr/>
        </p:nvCxnSpPr>
        <p:spPr bwMode="auto">
          <a:xfrm flipV="1">
            <a:off x="2514600" y="2057400"/>
            <a:ext cx="2209800" cy="381000"/>
          </a:xfrm>
          <a:prstGeom prst="straightConnector1">
            <a:avLst/>
          </a:prstGeom>
          <a:noFill/>
          <a:ln w="9525">
            <a:solidFill>
              <a:schemeClr val="tx1"/>
            </a:solidFill>
            <a:round/>
            <a:headEnd/>
            <a:tailEnd type="triangle" w="med" len="med"/>
          </a:ln>
        </p:spPr>
      </p:cxnSp>
      <p:sp>
        <p:nvSpPr>
          <p:cNvPr id="39951" name="AutoShape 15"/>
          <p:cNvSpPr>
            <a:spLocks noChangeArrowheads="1"/>
          </p:cNvSpPr>
          <p:nvPr/>
        </p:nvSpPr>
        <p:spPr bwMode="auto">
          <a:xfrm>
            <a:off x="2438400" y="6019800"/>
            <a:ext cx="5181600" cy="1066800"/>
          </a:xfrm>
          <a:prstGeom prst="lightningBolt">
            <a:avLst/>
          </a:prstGeom>
          <a:solidFill>
            <a:srgbClr val="FFFF99"/>
          </a:solidFill>
          <a:ln w="9525">
            <a:solidFill>
              <a:schemeClr val="tx1"/>
            </a:solidFill>
            <a:miter lim="800000"/>
            <a:headEnd/>
            <a:tailEnd/>
          </a:ln>
        </p:spPr>
        <p:txBody>
          <a:bodyPr wrap="none" anchor="ctr"/>
          <a:lstStyle/>
          <a:p>
            <a:pPr algn="ctr"/>
            <a:endParaRPr lang="en-US" b="1">
              <a:cs typeface="Arial" pitchFamily="34" charset="0"/>
            </a:endParaRPr>
          </a:p>
        </p:txBody>
      </p:sp>
      <p:sp>
        <p:nvSpPr>
          <p:cNvPr id="39952" name="Text Box 16"/>
          <p:cNvSpPr txBox="1">
            <a:spLocks noChangeArrowheads="1"/>
          </p:cNvSpPr>
          <p:nvPr/>
        </p:nvSpPr>
        <p:spPr bwMode="auto">
          <a:xfrm>
            <a:off x="3962400" y="5715000"/>
            <a:ext cx="1730375" cy="366713"/>
          </a:xfrm>
          <a:prstGeom prst="rect">
            <a:avLst/>
          </a:prstGeom>
          <a:noFill/>
          <a:ln w="9525">
            <a:noFill/>
            <a:miter lim="800000"/>
            <a:headEnd/>
            <a:tailEnd/>
          </a:ln>
        </p:spPr>
        <p:txBody>
          <a:bodyPr>
            <a:spAutoFit/>
          </a:bodyPr>
          <a:lstStyle/>
          <a:p>
            <a:pPr>
              <a:spcBef>
                <a:spcPct val="50000"/>
              </a:spcBef>
            </a:pPr>
            <a:r>
              <a:rPr lang="en-US" b="1">
                <a:cs typeface="Arial" pitchFamily="34" charset="0"/>
              </a:rPr>
              <a:t>IDD Data</a:t>
            </a:r>
          </a:p>
        </p:txBody>
      </p:sp>
      <p:sp>
        <p:nvSpPr>
          <p:cNvPr id="39953" name="Text Box 17"/>
          <p:cNvSpPr txBox="1">
            <a:spLocks noChangeArrowheads="1"/>
          </p:cNvSpPr>
          <p:nvPr/>
        </p:nvSpPr>
        <p:spPr bwMode="auto">
          <a:xfrm>
            <a:off x="3733800" y="2916238"/>
            <a:ext cx="1143000" cy="284162"/>
          </a:xfrm>
          <a:prstGeom prst="rect">
            <a:avLst/>
          </a:prstGeom>
          <a:solidFill>
            <a:srgbClr val="FF99CC"/>
          </a:solidFill>
          <a:ln w="9525">
            <a:solidFill>
              <a:schemeClr val="tx1"/>
            </a:solidFill>
            <a:miter lim="800000"/>
            <a:headEnd/>
            <a:tailEnd/>
          </a:ln>
        </p:spPr>
        <p:txBody>
          <a:bodyPr>
            <a:spAutoFit/>
          </a:bodyPr>
          <a:lstStyle/>
          <a:p>
            <a:pPr>
              <a:spcBef>
                <a:spcPct val="50000"/>
              </a:spcBef>
              <a:buFontTx/>
              <a:buChar char="•"/>
            </a:pPr>
            <a:r>
              <a:rPr lang="en-US" sz="1200" b="1">
                <a:cs typeface="Arial" pitchFamily="34" charset="0"/>
              </a:rPr>
              <a:t>HTTPServer</a:t>
            </a:r>
          </a:p>
        </p:txBody>
      </p:sp>
      <p:sp>
        <p:nvSpPr>
          <p:cNvPr id="39954" name="Text Box 18"/>
          <p:cNvSpPr txBox="1">
            <a:spLocks noChangeArrowheads="1"/>
          </p:cNvSpPr>
          <p:nvPr/>
        </p:nvSpPr>
        <p:spPr bwMode="auto">
          <a:xfrm>
            <a:off x="3733800" y="3200400"/>
            <a:ext cx="1143000" cy="284163"/>
          </a:xfrm>
          <a:prstGeom prst="rect">
            <a:avLst/>
          </a:prstGeom>
          <a:solidFill>
            <a:srgbClr val="FF99CC"/>
          </a:solidFill>
          <a:ln w="9525">
            <a:solidFill>
              <a:schemeClr val="tx1"/>
            </a:solidFill>
            <a:miter lim="800000"/>
            <a:headEnd/>
            <a:tailEnd/>
          </a:ln>
        </p:spPr>
        <p:txBody>
          <a:bodyPr>
            <a:spAutoFit/>
          </a:bodyPr>
          <a:lstStyle/>
          <a:p>
            <a:pPr>
              <a:spcBef>
                <a:spcPct val="50000"/>
              </a:spcBef>
              <a:buFontTx/>
              <a:buChar char="•"/>
            </a:pPr>
            <a:r>
              <a:rPr lang="en-US" sz="1200" b="1" dirty="0" err="1" smtClean="0">
                <a:cs typeface="Arial" pitchFamily="34" charset="0"/>
              </a:rPr>
              <a:t>cdmremote</a:t>
            </a:r>
            <a:endParaRPr lang="en-US" sz="1200" b="1" dirty="0">
              <a:cs typeface="Arial" pitchFamily="34" charset="0"/>
            </a:endParaRPr>
          </a:p>
        </p:txBody>
      </p:sp>
      <p:cxnSp>
        <p:nvCxnSpPr>
          <p:cNvPr id="39955" name="AutoShape 19"/>
          <p:cNvCxnSpPr>
            <a:cxnSpLocks noChangeShapeType="1"/>
            <a:stCxn id="39953" idx="3"/>
            <a:endCxn id="39949" idx="2"/>
          </p:cNvCxnSpPr>
          <p:nvPr/>
        </p:nvCxnSpPr>
        <p:spPr bwMode="auto">
          <a:xfrm flipV="1">
            <a:off x="4876800" y="2628900"/>
            <a:ext cx="1905000" cy="430213"/>
          </a:xfrm>
          <a:prstGeom prst="straightConnector1">
            <a:avLst/>
          </a:prstGeom>
          <a:noFill/>
          <a:ln w="9525">
            <a:solidFill>
              <a:schemeClr val="tx1"/>
            </a:solidFill>
            <a:round/>
            <a:headEnd type="triangle" w="med" len="med"/>
            <a:tailEnd type="triangle" w="med" len="med"/>
          </a:ln>
        </p:spPr>
      </p:cxnSp>
      <p:cxnSp>
        <p:nvCxnSpPr>
          <p:cNvPr id="39956" name="AutoShape 20"/>
          <p:cNvCxnSpPr>
            <a:cxnSpLocks noChangeShapeType="1"/>
            <a:stCxn id="39954" idx="3"/>
            <a:endCxn id="39949" idx="2"/>
          </p:cNvCxnSpPr>
          <p:nvPr/>
        </p:nvCxnSpPr>
        <p:spPr bwMode="auto">
          <a:xfrm flipV="1">
            <a:off x="4876800" y="2628900"/>
            <a:ext cx="1905000" cy="714375"/>
          </a:xfrm>
          <a:prstGeom prst="straightConnector1">
            <a:avLst/>
          </a:prstGeom>
          <a:noFill/>
          <a:ln w="9525">
            <a:solidFill>
              <a:schemeClr val="tx1"/>
            </a:solidFill>
            <a:round/>
            <a:headEnd type="triangle" w="med" len="med"/>
            <a:tailEnd type="triangle" w="med" len="med"/>
          </a:ln>
        </p:spPr>
      </p:cxnSp>
      <p:sp>
        <p:nvSpPr>
          <p:cNvPr id="39957" name="Text Box 21"/>
          <p:cNvSpPr txBox="1">
            <a:spLocks noChangeArrowheads="1"/>
          </p:cNvSpPr>
          <p:nvPr/>
        </p:nvSpPr>
        <p:spPr bwMode="auto">
          <a:xfrm>
            <a:off x="3733800" y="2438400"/>
            <a:ext cx="1143000" cy="284163"/>
          </a:xfrm>
          <a:prstGeom prst="rect">
            <a:avLst/>
          </a:prstGeom>
          <a:solidFill>
            <a:srgbClr val="FF99CC"/>
          </a:solidFill>
          <a:ln w="9525">
            <a:solidFill>
              <a:schemeClr val="tx1"/>
            </a:solidFill>
            <a:miter lim="800000"/>
            <a:headEnd/>
            <a:tailEnd/>
          </a:ln>
        </p:spPr>
        <p:txBody>
          <a:bodyPr>
            <a:spAutoFit/>
          </a:bodyPr>
          <a:lstStyle/>
          <a:p>
            <a:pPr>
              <a:spcBef>
                <a:spcPct val="50000"/>
              </a:spcBef>
              <a:buFontTx/>
              <a:buChar char="•"/>
            </a:pPr>
            <a:r>
              <a:rPr lang="en-US" sz="1200" b="1" dirty="0" smtClean="0">
                <a:cs typeface="Arial" pitchFamily="34" charset="0"/>
              </a:rPr>
              <a:t>NCSS</a:t>
            </a:r>
            <a:endParaRPr lang="en-US" sz="1200" b="1" dirty="0">
              <a:cs typeface="Arial" pitchFamily="34" charset="0"/>
            </a:endParaRPr>
          </a:p>
        </p:txBody>
      </p:sp>
      <p:sp>
        <p:nvSpPr>
          <p:cNvPr id="39958" name="Text Box 22"/>
          <p:cNvSpPr txBox="1">
            <a:spLocks noChangeArrowheads="1"/>
          </p:cNvSpPr>
          <p:nvPr/>
        </p:nvSpPr>
        <p:spPr bwMode="auto">
          <a:xfrm>
            <a:off x="3733800" y="2667000"/>
            <a:ext cx="1143000" cy="284163"/>
          </a:xfrm>
          <a:prstGeom prst="rect">
            <a:avLst/>
          </a:prstGeom>
          <a:solidFill>
            <a:srgbClr val="FF99CC"/>
          </a:solidFill>
          <a:ln w="9525">
            <a:solidFill>
              <a:schemeClr val="tx1"/>
            </a:solidFill>
            <a:miter lim="800000"/>
            <a:headEnd/>
            <a:tailEnd/>
          </a:ln>
        </p:spPr>
        <p:txBody>
          <a:bodyPr>
            <a:spAutoFit/>
          </a:bodyPr>
          <a:lstStyle/>
          <a:p>
            <a:pPr>
              <a:spcBef>
                <a:spcPct val="50000"/>
              </a:spcBef>
              <a:buFontTx/>
              <a:buChar char="•"/>
            </a:pPr>
            <a:r>
              <a:rPr lang="en-US" sz="1200" b="1" dirty="0" err="1">
                <a:cs typeface="Arial" pitchFamily="34" charset="0"/>
              </a:rPr>
              <a:t>OPeNDAP</a:t>
            </a:r>
            <a:endParaRPr lang="en-US" sz="1200" b="1" dirty="0">
              <a:cs typeface="Arial" pitchFamily="34" charset="0"/>
            </a:endParaRPr>
          </a:p>
        </p:txBody>
      </p:sp>
      <p:cxnSp>
        <p:nvCxnSpPr>
          <p:cNvPr id="39959" name="AutoShape 23"/>
          <p:cNvCxnSpPr>
            <a:cxnSpLocks noChangeShapeType="1"/>
            <a:stCxn id="39957" idx="3"/>
            <a:endCxn id="39949" idx="2"/>
          </p:cNvCxnSpPr>
          <p:nvPr/>
        </p:nvCxnSpPr>
        <p:spPr bwMode="auto">
          <a:xfrm>
            <a:off x="4876800" y="2581275"/>
            <a:ext cx="1905000" cy="47625"/>
          </a:xfrm>
          <a:prstGeom prst="straightConnector1">
            <a:avLst/>
          </a:prstGeom>
          <a:noFill/>
          <a:ln w="9525">
            <a:solidFill>
              <a:schemeClr val="tx1"/>
            </a:solidFill>
            <a:round/>
            <a:headEnd type="triangle" w="med" len="med"/>
            <a:tailEnd type="triangle" w="med" len="med"/>
          </a:ln>
        </p:spPr>
      </p:cxnSp>
      <p:sp>
        <p:nvSpPr>
          <p:cNvPr id="39960" name="AutoShape 24"/>
          <p:cNvSpPr>
            <a:spLocks noChangeArrowheads="1"/>
          </p:cNvSpPr>
          <p:nvPr/>
        </p:nvSpPr>
        <p:spPr bwMode="auto">
          <a:xfrm>
            <a:off x="1524000" y="5029200"/>
            <a:ext cx="3352800" cy="457200"/>
          </a:xfrm>
          <a:prstGeom prst="flowChartPredefinedProcess">
            <a:avLst/>
          </a:prstGeom>
          <a:solidFill>
            <a:srgbClr val="FFCC99"/>
          </a:solidFill>
          <a:ln w="9525">
            <a:solidFill>
              <a:schemeClr val="tx1"/>
            </a:solidFill>
            <a:miter lim="800000"/>
            <a:headEnd/>
            <a:tailEnd/>
          </a:ln>
        </p:spPr>
        <p:txBody>
          <a:bodyPr wrap="none" anchor="ctr"/>
          <a:lstStyle/>
          <a:p>
            <a:pPr algn="ctr"/>
            <a:r>
              <a:rPr lang="en-US" sz="2400">
                <a:cs typeface="Arial" pitchFamily="34" charset="0"/>
              </a:rPr>
              <a:t>configCatalog.xml</a:t>
            </a:r>
          </a:p>
        </p:txBody>
      </p:sp>
      <p:cxnSp>
        <p:nvCxnSpPr>
          <p:cNvPr id="39961" name="AutoShape 25"/>
          <p:cNvCxnSpPr>
            <a:cxnSpLocks noChangeShapeType="1"/>
            <a:stCxn id="39948" idx="2"/>
            <a:endCxn id="39941" idx="1"/>
          </p:cNvCxnSpPr>
          <p:nvPr/>
        </p:nvCxnSpPr>
        <p:spPr bwMode="auto">
          <a:xfrm flipH="1">
            <a:off x="1600200" y="4343400"/>
            <a:ext cx="914400" cy="12954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smtClean="0"/>
              <a:t>NetCDF is a…</a:t>
            </a:r>
          </a:p>
        </p:txBody>
      </p:sp>
      <p:sp>
        <p:nvSpPr>
          <p:cNvPr id="55" name="AutoShape 5"/>
          <p:cNvSpPr>
            <a:spLocks noChangeArrowheads="1"/>
          </p:cNvSpPr>
          <p:nvPr/>
        </p:nvSpPr>
        <p:spPr bwMode="auto">
          <a:xfrm>
            <a:off x="1066800" y="1905000"/>
            <a:ext cx="1828800" cy="1066800"/>
          </a:xfrm>
          <a:prstGeom prst="flowChartMagneticDisk">
            <a:avLst/>
          </a:prstGeom>
          <a:solidFill>
            <a:schemeClr val="tx2">
              <a:lumMod val="20000"/>
              <a:lumOff val="80000"/>
            </a:schemeClr>
          </a:solidFill>
          <a:ln w="9525">
            <a:solidFill>
              <a:schemeClr val="tx1"/>
            </a:solidFill>
            <a:round/>
            <a:headEnd/>
            <a:tailEnd/>
          </a:ln>
          <a:effectLst/>
        </p:spPr>
        <p:txBody>
          <a:bodyPr wrap="none" anchor="ctr"/>
          <a:lstStyle/>
          <a:p>
            <a:pPr algn="ctr" fontAlgn="auto">
              <a:spcBef>
                <a:spcPts val="0"/>
              </a:spcBef>
              <a:spcAft>
                <a:spcPts val="0"/>
              </a:spcAft>
              <a:defRPr/>
            </a:pPr>
            <a:r>
              <a:rPr lang="en-US" sz="2400" dirty="0">
                <a:latin typeface="+mn-lt"/>
              </a:rPr>
              <a:t>File format</a:t>
            </a:r>
          </a:p>
        </p:txBody>
      </p:sp>
      <p:sp>
        <p:nvSpPr>
          <p:cNvPr id="8196" name="TextBox 55"/>
          <p:cNvSpPr txBox="1">
            <a:spLocks noChangeArrowheads="1"/>
          </p:cNvSpPr>
          <p:nvPr/>
        </p:nvSpPr>
        <p:spPr bwMode="auto">
          <a:xfrm>
            <a:off x="4419600" y="1981200"/>
            <a:ext cx="2249488" cy="923925"/>
          </a:xfrm>
          <a:prstGeom prst="rect">
            <a:avLst/>
          </a:prstGeom>
          <a:noFill/>
          <a:ln w="9525">
            <a:noFill/>
            <a:miter lim="800000"/>
            <a:headEnd/>
            <a:tailEnd/>
          </a:ln>
        </p:spPr>
        <p:txBody>
          <a:bodyPr wrap="none">
            <a:spAutoFit/>
          </a:bodyPr>
          <a:lstStyle/>
          <a:p>
            <a:pPr>
              <a:buFont typeface="Arial" pitchFamily="34" charset="0"/>
              <a:buChar char="•"/>
            </a:pPr>
            <a:r>
              <a:rPr lang="en-US">
                <a:latin typeface="Calibri" pitchFamily="34" charset="0"/>
              </a:rPr>
              <a:t> Stores scientific data</a:t>
            </a:r>
          </a:p>
          <a:p>
            <a:pPr>
              <a:buFont typeface="Arial" pitchFamily="34" charset="0"/>
              <a:buChar char="•"/>
            </a:pPr>
            <a:r>
              <a:rPr lang="en-US">
                <a:latin typeface="Calibri" pitchFamily="34" charset="0"/>
              </a:rPr>
              <a:t> Persistence layer</a:t>
            </a:r>
          </a:p>
          <a:p>
            <a:pPr>
              <a:buFont typeface="Arial" pitchFamily="34" charset="0"/>
              <a:buChar char="•"/>
            </a:pPr>
            <a:r>
              <a:rPr lang="en-US">
                <a:latin typeface="Calibri" pitchFamily="34" charset="0"/>
              </a:rPr>
              <a:t> NetCDF-3, netCDF-4</a:t>
            </a:r>
          </a:p>
        </p:txBody>
      </p:sp>
      <p:sp>
        <p:nvSpPr>
          <p:cNvPr id="8197" name="TextBox 4"/>
          <p:cNvSpPr txBox="1">
            <a:spLocks noChangeArrowheads="1"/>
          </p:cNvSpPr>
          <p:nvPr/>
        </p:nvSpPr>
        <p:spPr bwMode="auto">
          <a:xfrm>
            <a:off x="1219200" y="4038600"/>
            <a:ext cx="7266798" cy="1200329"/>
          </a:xfrm>
          <a:prstGeom prst="rect">
            <a:avLst/>
          </a:prstGeom>
          <a:noFill/>
          <a:ln w="9525">
            <a:noFill/>
            <a:miter lim="800000"/>
            <a:headEnd/>
            <a:tailEnd/>
          </a:ln>
        </p:spPr>
        <p:txBody>
          <a:bodyPr wrap="none">
            <a:spAutoFit/>
          </a:bodyPr>
          <a:lstStyle/>
          <a:p>
            <a:pPr>
              <a:buFont typeface="Arial" pitchFamily="34" charset="0"/>
              <a:buChar char="•"/>
            </a:pPr>
            <a:r>
              <a:rPr lang="en-US" dirty="0"/>
              <a:t> Portable Format: </a:t>
            </a:r>
            <a:r>
              <a:rPr lang="en-US" i="1" dirty="0"/>
              <a:t>Machine, OS, application independent</a:t>
            </a:r>
          </a:p>
          <a:p>
            <a:pPr>
              <a:buFont typeface="Arial" pitchFamily="34" charset="0"/>
              <a:buChar char="•"/>
            </a:pPr>
            <a:r>
              <a:rPr lang="en-US" dirty="0"/>
              <a:t> Random Access: </a:t>
            </a:r>
            <a:r>
              <a:rPr lang="en-US" i="1" dirty="0"/>
              <a:t>fast </a:t>
            </a:r>
            <a:r>
              <a:rPr lang="en-US" i="1" dirty="0" err="1"/>
              <a:t>subsetting</a:t>
            </a:r>
            <a:endParaRPr lang="en-US" i="1" dirty="0"/>
          </a:p>
          <a:p>
            <a:pPr>
              <a:buFont typeface="Arial" pitchFamily="34" charset="0"/>
              <a:buChar char="•"/>
            </a:pPr>
            <a:r>
              <a:rPr lang="en-US" dirty="0"/>
              <a:t> Simple: </a:t>
            </a:r>
            <a:r>
              <a:rPr lang="en-US" i="1" dirty="0" smtClean="0"/>
              <a:t>self-describing</a:t>
            </a:r>
            <a:r>
              <a:rPr lang="en-US" i="1" dirty="0" smtClean="0"/>
              <a:t>, user </a:t>
            </a:r>
            <a:r>
              <a:rPr lang="en-US" i="1" dirty="0" err="1" smtClean="0"/>
              <a:t>accessible“flat</a:t>
            </a:r>
            <a:r>
              <a:rPr lang="en-US" i="1" dirty="0" smtClean="0"/>
              <a:t> file”</a:t>
            </a:r>
            <a:endParaRPr lang="en-US" i="1" dirty="0"/>
          </a:p>
          <a:p>
            <a:pPr>
              <a:buFont typeface="Arial" pitchFamily="34" charset="0"/>
              <a:buChar char="•"/>
            </a:pPr>
            <a:r>
              <a:rPr lang="en-US" i="1" dirty="0"/>
              <a:t> </a:t>
            </a:r>
            <a:r>
              <a:rPr lang="en-US" dirty="0"/>
              <a:t>Documented: </a:t>
            </a:r>
            <a:r>
              <a:rPr lang="en-US" i="1" dirty="0"/>
              <a:t>NASA </a:t>
            </a:r>
            <a:r>
              <a:rPr lang="en-US" i="1" dirty="0" smtClean="0"/>
              <a:t>ESE standard, </a:t>
            </a:r>
            <a:r>
              <a:rPr lang="en-US" i="1" dirty="0"/>
              <a:t>1 page BNF </a:t>
            </a:r>
            <a:r>
              <a:rPr lang="en-US" i="1" dirty="0" err="1"/>
              <a:t>grammer</a:t>
            </a:r>
            <a:r>
              <a:rPr lang="en-US" i="1" dirty="0"/>
              <a:t> (netcdf-3)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Access</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err="1" smtClean="0"/>
              <a:t>OPeNDAP</a:t>
            </a:r>
            <a:r>
              <a:rPr lang="en-US" dirty="0" smtClean="0"/>
              <a:t> 2.0</a:t>
            </a:r>
          </a:p>
          <a:p>
            <a:pPr lvl="1"/>
            <a:r>
              <a:rPr lang="en-US" dirty="0" smtClean="0"/>
              <a:t>index space access </a:t>
            </a:r>
            <a:endParaRPr lang="en-US" dirty="0" smtClean="0"/>
          </a:p>
          <a:p>
            <a:pPr lvl="1"/>
            <a:r>
              <a:rPr lang="en-US" dirty="0" smtClean="0"/>
              <a:t>Cant transport full </a:t>
            </a:r>
            <a:r>
              <a:rPr lang="en-US" dirty="0" err="1" smtClean="0"/>
              <a:t>netCDF</a:t>
            </a:r>
            <a:r>
              <a:rPr lang="en-US" dirty="0" smtClean="0"/>
              <a:t> extended data model</a:t>
            </a:r>
          </a:p>
          <a:p>
            <a:pPr lvl="1"/>
            <a:r>
              <a:rPr lang="en-US" dirty="0" smtClean="0"/>
              <a:t>Will replace with DAP 4 next year</a:t>
            </a:r>
          </a:p>
          <a:p>
            <a:r>
              <a:rPr lang="en-US" dirty="0" err="1" smtClean="0"/>
              <a:t>c</a:t>
            </a:r>
            <a:r>
              <a:rPr lang="en-US" dirty="0" err="1" smtClean="0"/>
              <a:t>dmremote</a:t>
            </a:r>
            <a:endParaRPr lang="en-US" dirty="0" smtClean="0"/>
          </a:p>
          <a:p>
            <a:pPr lvl="1"/>
            <a:r>
              <a:rPr lang="en-US" dirty="0" smtClean="0"/>
              <a:t>Full data model, index space access</a:t>
            </a:r>
          </a:p>
          <a:p>
            <a:r>
              <a:rPr lang="en-US" dirty="0" err="1" smtClean="0"/>
              <a:t>Netcdf</a:t>
            </a:r>
            <a:r>
              <a:rPr lang="en-US" dirty="0" smtClean="0"/>
              <a:t> Subset Service</a:t>
            </a:r>
            <a:endParaRPr lang="en-US" dirty="0" smtClean="0"/>
          </a:p>
          <a:p>
            <a:pPr lvl="1"/>
            <a:r>
              <a:rPr lang="en-US" dirty="0" smtClean="0"/>
              <a:t>coordinate </a:t>
            </a:r>
            <a:r>
              <a:rPr lang="en-US" dirty="0" smtClean="0"/>
              <a:t>space </a:t>
            </a:r>
            <a:r>
              <a:rPr lang="en-US" dirty="0" smtClean="0"/>
              <a:t>access to gridded data</a:t>
            </a:r>
          </a:p>
          <a:p>
            <a:pPr lvl="1"/>
            <a:r>
              <a:rPr lang="en-US" dirty="0" smtClean="0"/>
              <a:t>Delivers </a:t>
            </a:r>
            <a:r>
              <a:rPr lang="en-US" dirty="0" err="1" smtClean="0"/>
              <a:t>netCDF</a:t>
            </a:r>
            <a:r>
              <a:rPr lang="en-US" dirty="0" smtClean="0"/>
              <a:t> files (also </a:t>
            </a:r>
            <a:r>
              <a:rPr lang="en-US" dirty="0" err="1" smtClean="0"/>
              <a:t>csv</a:t>
            </a:r>
            <a:r>
              <a:rPr lang="en-US" dirty="0" smtClean="0"/>
              <a:t>, xml, maybe JSON)</a:t>
            </a:r>
          </a:p>
          <a:p>
            <a:pPr lvl="1"/>
            <a:r>
              <a:rPr lang="en-US" dirty="0" smtClean="0"/>
              <a:t>Now writes netcdf-4 (alpha test), with C library / JNI</a:t>
            </a:r>
            <a:endParaRPr lang="en-US" dirty="0" smtClean="0"/>
          </a:p>
          <a:p>
            <a:r>
              <a:rPr lang="en-US" dirty="0" err="1" smtClean="0"/>
              <a:t>cdmrFeature</a:t>
            </a:r>
            <a:r>
              <a:rPr lang="en-US" dirty="0" smtClean="0"/>
              <a:t> </a:t>
            </a:r>
            <a:r>
              <a:rPr lang="en-US" dirty="0" smtClean="0"/>
              <a:t>Service</a:t>
            </a:r>
          </a:p>
          <a:p>
            <a:pPr lvl="1"/>
            <a:r>
              <a:rPr lang="en-US" dirty="0" smtClean="0"/>
              <a:t>coordinate </a:t>
            </a:r>
            <a:r>
              <a:rPr lang="en-US" dirty="0" smtClean="0"/>
              <a:t>space </a:t>
            </a:r>
            <a:r>
              <a:rPr lang="en-US" dirty="0" smtClean="0"/>
              <a:t>access to point data</a:t>
            </a:r>
          </a:p>
          <a:p>
            <a:pPr lvl="1"/>
            <a:r>
              <a:rPr lang="en-US" dirty="0" smtClean="0"/>
              <a:t>Feature type </a:t>
            </a:r>
            <a:r>
              <a:rPr lang="en-US" dirty="0" smtClean="0"/>
              <a:t>API</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143000"/>
          </a:xfrm>
        </p:spPr>
        <p:txBody>
          <a:bodyPr/>
          <a:lstStyle/>
          <a:p>
            <a:pPr eaLnBrk="1" hangingPunct="1"/>
            <a:r>
              <a:rPr lang="en-US" dirty="0" err="1" smtClean="0"/>
              <a:t>ncstream</a:t>
            </a:r>
            <a:r>
              <a:rPr lang="en-US" dirty="0" smtClean="0"/>
              <a:t> serialization</a:t>
            </a:r>
          </a:p>
        </p:txBody>
      </p:sp>
      <p:grpSp>
        <p:nvGrpSpPr>
          <p:cNvPr id="2" name="Group 60"/>
          <p:cNvGrpSpPr/>
          <p:nvPr/>
        </p:nvGrpSpPr>
        <p:grpSpPr>
          <a:xfrm>
            <a:off x="533400" y="1752600"/>
            <a:ext cx="7772400" cy="369332"/>
            <a:chOff x="762000" y="4953000"/>
            <a:chExt cx="7772400" cy="369332"/>
          </a:xfrm>
        </p:grpSpPr>
        <p:sp>
          <p:nvSpPr>
            <p:cNvPr id="45" name="TextBox 44"/>
            <p:cNvSpPr txBox="1"/>
            <p:nvPr/>
          </p:nvSpPr>
          <p:spPr>
            <a:xfrm>
              <a:off x="8153400" y="4953000"/>
              <a:ext cx="381000" cy="369332"/>
            </a:xfrm>
            <a:prstGeom prst="rect">
              <a:avLst/>
            </a:prstGeom>
            <a:noFill/>
          </p:spPr>
          <p:txBody>
            <a:bodyPr wrap="square" rtlCol="0">
              <a:spAutoFit/>
            </a:bodyPr>
            <a:lstStyle/>
            <a:p>
              <a:r>
                <a:rPr lang="en-US" dirty="0" smtClean="0"/>
                <a:t>…</a:t>
              </a:r>
              <a:endParaRPr lang="en-US" dirty="0"/>
            </a:p>
          </p:txBody>
        </p:sp>
        <p:sp>
          <p:nvSpPr>
            <p:cNvPr id="58" name="Flowchart: Predefined Process 57"/>
            <p:cNvSpPr/>
            <p:nvPr/>
          </p:nvSpPr>
          <p:spPr>
            <a:xfrm>
              <a:off x="762000" y="4953000"/>
              <a:ext cx="38862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59" name="Flowchart: Predefined Process 58"/>
            <p:cNvSpPr/>
            <p:nvPr/>
          </p:nvSpPr>
          <p:spPr>
            <a:xfrm>
              <a:off x="4648200" y="4953000"/>
              <a:ext cx="17526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60" name="Flowchart: Predefined Process 59"/>
            <p:cNvSpPr/>
            <p:nvPr/>
          </p:nvSpPr>
          <p:spPr>
            <a:xfrm>
              <a:off x="6400800" y="4953000"/>
              <a:ext cx="17526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grpSp>
      <p:sp>
        <p:nvSpPr>
          <p:cNvPr id="64" name="Flowchart: Predefined Process 63"/>
          <p:cNvSpPr/>
          <p:nvPr/>
        </p:nvSpPr>
        <p:spPr>
          <a:xfrm>
            <a:off x="533400" y="2667000"/>
            <a:ext cx="28194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65" name="Flowchart: Predefined Process 64"/>
          <p:cNvSpPr/>
          <p:nvPr/>
        </p:nvSpPr>
        <p:spPr>
          <a:xfrm>
            <a:off x="3352800" y="2667000"/>
            <a:ext cx="28194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66" name="Flowchart: Predefined Process 65"/>
          <p:cNvSpPr/>
          <p:nvPr/>
        </p:nvSpPr>
        <p:spPr>
          <a:xfrm>
            <a:off x="6172200" y="2667000"/>
            <a:ext cx="17526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68" name="TextBox 67"/>
          <p:cNvSpPr txBox="1"/>
          <p:nvPr/>
        </p:nvSpPr>
        <p:spPr>
          <a:xfrm>
            <a:off x="7620000" y="2209800"/>
            <a:ext cx="381000" cy="369332"/>
          </a:xfrm>
          <a:prstGeom prst="rect">
            <a:avLst/>
          </a:prstGeom>
          <a:noFill/>
        </p:spPr>
        <p:txBody>
          <a:bodyPr wrap="square" rtlCol="0">
            <a:spAutoFit/>
          </a:bodyPr>
          <a:lstStyle/>
          <a:p>
            <a:r>
              <a:rPr lang="en-US" dirty="0" smtClean="0"/>
              <a:t>…</a:t>
            </a:r>
            <a:endParaRPr lang="en-US" dirty="0"/>
          </a:p>
        </p:txBody>
      </p:sp>
      <p:sp>
        <p:nvSpPr>
          <p:cNvPr id="69" name="Flowchart: Predefined Process 68"/>
          <p:cNvSpPr/>
          <p:nvPr/>
        </p:nvSpPr>
        <p:spPr>
          <a:xfrm>
            <a:off x="533400" y="2209800"/>
            <a:ext cx="68580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72" name="Flowchart: Predefined Process 71"/>
          <p:cNvSpPr/>
          <p:nvPr/>
        </p:nvSpPr>
        <p:spPr>
          <a:xfrm>
            <a:off x="609600" y="3962400"/>
            <a:ext cx="304800" cy="3078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a:off x="3810000" y="3200400"/>
            <a:ext cx="484632" cy="4572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3"/>
          <p:cNvGrpSpPr/>
          <p:nvPr/>
        </p:nvGrpSpPr>
        <p:grpSpPr>
          <a:xfrm>
            <a:off x="609600" y="3962400"/>
            <a:ext cx="7772400" cy="369332"/>
            <a:chOff x="762000" y="4953000"/>
            <a:chExt cx="7772400" cy="369332"/>
          </a:xfrm>
        </p:grpSpPr>
        <p:sp>
          <p:nvSpPr>
            <p:cNvPr id="75" name="TextBox 74"/>
            <p:cNvSpPr txBox="1"/>
            <p:nvPr/>
          </p:nvSpPr>
          <p:spPr>
            <a:xfrm>
              <a:off x="8153400" y="4953000"/>
              <a:ext cx="381000" cy="369332"/>
            </a:xfrm>
            <a:prstGeom prst="rect">
              <a:avLst/>
            </a:prstGeom>
            <a:noFill/>
          </p:spPr>
          <p:txBody>
            <a:bodyPr wrap="square" rtlCol="0">
              <a:spAutoFit/>
            </a:bodyPr>
            <a:lstStyle/>
            <a:p>
              <a:r>
                <a:rPr lang="en-US" dirty="0" smtClean="0"/>
                <a:t>…</a:t>
              </a:r>
              <a:endParaRPr lang="en-US" dirty="0"/>
            </a:p>
          </p:txBody>
        </p:sp>
        <p:sp>
          <p:nvSpPr>
            <p:cNvPr id="76" name="Flowchart: Predefined Process 75"/>
            <p:cNvSpPr/>
            <p:nvPr/>
          </p:nvSpPr>
          <p:spPr>
            <a:xfrm>
              <a:off x="762000" y="4953000"/>
              <a:ext cx="38862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77" name="Flowchart: Predefined Process 76"/>
            <p:cNvSpPr/>
            <p:nvPr/>
          </p:nvSpPr>
          <p:spPr>
            <a:xfrm>
              <a:off x="4648200" y="4953000"/>
              <a:ext cx="17526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78" name="Flowchart: Predefined Process 77"/>
            <p:cNvSpPr/>
            <p:nvPr/>
          </p:nvSpPr>
          <p:spPr>
            <a:xfrm>
              <a:off x="6400800" y="4953000"/>
              <a:ext cx="17526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grpSp>
      <p:sp>
        <p:nvSpPr>
          <p:cNvPr id="79" name="Flowchart: Predefined Process 78"/>
          <p:cNvSpPr/>
          <p:nvPr/>
        </p:nvSpPr>
        <p:spPr>
          <a:xfrm>
            <a:off x="609600" y="4876800"/>
            <a:ext cx="28194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80" name="Flowchart: Predefined Process 79"/>
          <p:cNvSpPr/>
          <p:nvPr/>
        </p:nvSpPr>
        <p:spPr>
          <a:xfrm>
            <a:off x="3429000" y="4876800"/>
            <a:ext cx="28194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81" name="Flowchart: Predefined Process 80"/>
          <p:cNvSpPr/>
          <p:nvPr/>
        </p:nvSpPr>
        <p:spPr>
          <a:xfrm>
            <a:off x="6248400" y="4876800"/>
            <a:ext cx="17526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82" name="TextBox 81"/>
          <p:cNvSpPr txBox="1"/>
          <p:nvPr/>
        </p:nvSpPr>
        <p:spPr>
          <a:xfrm>
            <a:off x="7696200" y="4419600"/>
            <a:ext cx="381000" cy="369332"/>
          </a:xfrm>
          <a:prstGeom prst="rect">
            <a:avLst/>
          </a:prstGeom>
          <a:noFill/>
        </p:spPr>
        <p:txBody>
          <a:bodyPr wrap="square" rtlCol="0">
            <a:spAutoFit/>
          </a:bodyPr>
          <a:lstStyle/>
          <a:p>
            <a:r>
              <a:rPr lang="en-US" dirty="0" smtClean="0"/>
              <a:t>…</a:t>
            </a:r>
            <a:endParaRPr lang="en-US" dirty="0"/>
          </a:p>
        </p:txBody>
      </p:sp>
      <p:sp>
        <p:nvSpPr>
          <p:cNvPr id="83" name="Flowchart: Predefined Process 82"/>
          <p:cNvSpPr/>
          <p:nvPr/>
        </p:nvSpPr>
        <p:spPr>
          <a:xfrm>
            <a:off x="609600" y="4419600"/>
            <a:ext cx="6858000" cy="3048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message</a:t>
            </a:r>
            <a:endParaRPr lang="en-US" dirty="0">
              <a:solidFill>
                <a:schemeClr val="tx1"/>
              </a:solidFill>
            </a:endParaRPr>
          </a:p>
        </p:txBody>
      </p:sp>
      <p:sp>
        <p:nvSpPr>
          <p:cNvPr id="84" name="Flowchart: Predefined Process 83"/>
          <p:cNvSpPr/>
          <p:nvPr/>
        </p:nvSpPr>
        <p:spPr>
          <a:xfrm>
            <a:off x="609600" y="5334000"/>
            <a:ext cx="4953000" cy="304800"/>
          </a:xfrm>
          <a:prstGeom prst="flowChartPredefined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index</a:t>
            </a:r>
            <a:endParaRPr lang="en-US" dirty="0">
              <a:solidFill>
                <a:schemeClr val="tx1"/>
              </a:solidFill>
            </a:endParaRPr>
          </a:p>
        </p:txBody>
      </p:sp>
      <p:cxnSp>
        <p:nvCxnSpPr>
          <p:cNvPr id="86" name="Curved Connector 85"/>
          <p:cNvCxnSpPr>
            <a:stCxn id="76" idx="1"/>
            <a:endCxn id="84" idx="1"/>
          </p:cNvCxnSpPr>
          <p:nvPr/>
        </p:nvCxnSpPr>
        <p:spPr>
          <a:xfrm rot="10800000" flipV="1">
            <a:off x="609600" y="4114800"/>
            <a:ext cx="1588" cy="1371600"/>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71600" y="2057400"/>
            <a:ext cx="45720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latin typeface="Calibri" pitchFamily="34" charset="0"/>
              </a:rPr>
              <a:t>NetcdfDataset</a:t>
            </a:r>
          </a:p>
        </p:txBody>
      </p:sp>
      <p:sp>
        <p:nvSpPr>
          <p:cNvPr id="17411" name="Oval 3"/>
          <p:cNvSpPr>
            <a:spLocks noChangeArrowheads="1"/>
          </p:cNvSpPr>
          <p:nvPr/>
        </p:nvSpPr>
        <p:spPr bwMode="auto">
          <a:xfrm>
            <a:off x="4953000" y="838200"/>
            <a:ext cx="2667000" cy="990600"/>
          </a:xfrm>
          <a:prstGeom prst="ellipse">
            <a:avLst/>
          </a:prstGeom>
          <a:solidFill>
            <a:srgbClr val="99CC00"/>
          </a:solidFill>
          <a:ln w="9525">
            <a:solidFill>
              <a:schemeClr val="tx1"/>
            </a:solidFill>
            <a:round/>
            <a:headEnd/>
            <a:tailEnd/>
          </a:ln>
        </p:spPr>
        <p:txBody>
          <a:bodyPr wrap="none" anchor="ctr"/>
          <a:lstStyle/>
          <a:p>
            <a:pPr algn="ctr"/>
            <a:r>
              <a:rPr lang="en-US">
                <a:latin typeface="Calibri" pitchFamily="34" charset="0"/>
              </a:rPr>
              <a:t>Application</a:t>
            </a:r>
          </a:p>
        </p:txBody>
      </p:sp>
      <p:cxnSp>
        <p:nvCxnSpPr>
          <p:cNvPr id="17412" name="AutoShape 4"/>
          <p:cNvCxnSpPr>
            <a:cxnSpLocks noChangeShapeType="1"/>
            <a:stCxn id="17411" idx="2"/>
            <a:endCxn id="17415" idx="3"/>
          </p:cNvCxnSpPr>
          <p:nvPr/>
        </p:nvCxnSpPr>
        <p:spPr bwMode="auto">
          <a:xfrm rot="10800000">
            <a:off x="3657600" y="950913"/>
            <a:ext cx="1295400" cy="382587"/>
          </a:xfrm>
          <a:prstGeom prst="straightConnector1">
            <a:avLst/>
          </a:prstGeom>
          <a:noFill/>
          <a:ln w="9525">
            <a:solidFill>
              <a:schemeClr val="tx1"/>
            </a:solidFill>
            <a:round/>
            <a:headEnd/>
            <a:tailEnd type="triangle" w="med" len="med"/>
          </a:ln>
        </p:spPr>
      </p:cxnSp>
      <p:cxnSp>
        <p:nvCxnSpPr>
          <p:cNvPr id="17413" name="AutoShape 5"/>
          <p:cNvCxnSpPr>
            <a:cxnSpLocks noChangeShapeType="1"/>
            <a:stCxn id="17411" idx="3"/>
            <a:endCxn id="17410" idx="0"/>
          </p:cNvCxnSpPr>
          <p:nvPr/>
        </p:nvCxnSpPr>
        <p:spPr bwMode="auto">
          <a:xfrm rot="5400000">
            <a:off x="4314032" y="1027906"/>
            <a:ext cx="373062" cy="1685925"/>
          </a:xfrm>
          <a:prstGeom prst="straightConnector1">
            <a:avLst/>
          </a:prstGeom>
          <a:noFill/>
          <a:ln w="9525">
            <a:solidFill>
              <a:schemeClr val="tx1"/>
            </a:solidFill>
            <a:round/>
            <a:headEnd/>
            <a:tailEnd type="triangle" w="med" len="med"/>
          </a:ln>
        </p:spPr>
      </p:cxnSp>
      <p:cxnSp>
        <p:nvCxnSpPr>
          <p:cNvPr id="17414" name="AutoShape 6"/>
          <p:cNvCxnSpPr>
            <a:cxnSpLocks noChangeShapeType="1"/>
            <a:stCxn id="17411" idx="4"/>
            <a:endCxn id="17442" idx="0"/>
          </p:cNvCxnSpPr>
          <p:nvPr/>
        </p:nvCxnSpPr>
        <p:spPr bwMode="auto">
          <a:xfrm>
            <a:off x="6286500" y="1828800"/>
            <a:ext cx="457200" cy="1447800"/>
          </a:xfrm>
          <a:prstGeom prst="straightConnector1">
            <a:avLst/>
          </a:prstGeom>
          <a:noFill/>
          <a:ln w="9525">
            <a:solidFill>
              <a:schemeClr val="tx1"/>
            </a:solidFill>
            <a:round/>
            <a:headEnd/>
            <a:tailEnd type="triangle" w="med" len="med"/>
          </a:ln>
        </p:spPr>
      </p:cxnSp>
      <p:sp>
        <p:nvSpPr>
          <p:cNvPr id="17415" name="Text Box 7"/>
          <p:cNvSpPr txBox="1">
            <a:spLocks noChangeArrowheads="1"/>
          </p:cNvSpPr>
          <p:nvPr/>
        </p:nvSpPr>
        <p:spPr bwMode="auto">
          <a:xfrm>
            <a:off x="152400" y="762000"/>
            <a:ext cx="3505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latin typeface="Calibri" pitchFamily="34" charset="0"/>
              </a:rPr>
              <a:t>Scientific Feature Types</a:t>
            </a:r>
          </a:p>
        </p:txBody>
      </p:sp>
      <p:sp>
        <p:nvSpPr>
          <p:cNvPr id="17416" name="Line 8"/>
          <p:cNvSpPr>
            <a:spLocks noChangeShapeType="1"/>
          </p:cNvSpPr>
          <p:nvPr/>
        </p:nvSpPr>
        <p:spPr bwMode="auto">
          <a:xfrm flipH="1">
            <a:off x="1600200" y="2438400"/>
            <a:ext cx="0" cy="1143000"/>
          </a:xfrm>
          <a:prstGeom prst="line">
            <a:avLst/>
          </a:prstGeom>
          <a:noFill/>
          <a:ln w="9525">
            <a:solidFill>
              <a:schemeClr val="tx1"/>
            </a:solidFill>
            <a:round/>
            <a:headEnd/>
            <a:tailEnd type="triangle" w="med" len="med"/>
          </a:ln>
        </p:spPr>
        <p:txBody>
          <a:bodyPr/>
          <a:lstStyle/>
          <a:p>
            <a:endParaRPr lang="en-US"/>
          </a:p>
        </p:txBody>
      </p:sp>
      <p:sp>
        <p:nvSpPr>
          <p:cNvPr id="17417" name="Line 9"/>
          <p:cNvSpPr>
            <a:spLocks noChangeShapeType="1"/>
          </p:cNvSpPr>
          <p:nvPr/>
        </p:nvSpPr>
        <p:spPr bwMode="auto">
          <a:xfrm>
            <a:off x="3886200" y="2438400"/>
            <a:ext cx="0" cy="228600"/>
          </a:xfrm>
          <a:prstGeom prst="line">
            <a:avLst/>
          </a:prstGeom>
          <a:noFill/>
          <a:ln w="9525">
            <a:solidFill>
              <a:schemeClr val="tx1"/>
            </a:solidFill>
            <a:round/>
            <a:headEnd/>
            <a:tailEnd type="triangle" w="med" len="med"/>
          </a:ln>
        </p:spPr>
        <p:txBody>
          <a:bodyPr/>
          <a:lstStyle/>
          <a:p>
            <a:endParaRPr lang="en-US"/>
          </a:p>
        </p:txBody>
      </p:sp>
      <p:sp>
        <p:nvSpPr>
          <p:cNvPr id="17418" name="Line 10"/>
          <p:cNvSpPr>
            <a:spLocks noChangeShapeType="1"/>
          </p:cNvSpPr>
          <p:nvPr/>
        </p:nvSpPr>
        <p:spPr bwMode="auto">
          <a:xfrm>
            <a:off x="4953000" y="3048000"/>
            <a:ext cx="0" cy="228600"/>
          </a:xfrm>
          <a:prstGeom prst="line">
            <a:avLst/>
          </a:prstGeom>
          <a:noFill/>
          <a:ln w="9525">
            <a:solidFill>
              <a:schemeClr val="tx1"/>
            </a:solidFill>
            <a:round/>
            <a:headEnd/>
            <a:tailEnd type="triangle" w="med" len="med"/>
          </a:ln>
        </p:spPr>
        <p:txBody>
          <a:bodyPr/>
          <a:lstStyle/>
          <a:p>
            <a:endParaRPr lang="en-US"/>
          </a:p>
        </p:txBody>
      </p:sp>
      <p:sp>
        <p:nvSpPr>
          <p:cNvPr id="17419" name="Text Box 12"/>
          <p:cNvSpPr txBox="1">
            <a:spLocks noChangeArrowheads="1"/>
          </p:cNvSpPr>
          <p:nvPr/>
        </p:nvSpPr>
        <p:spPr bwMode="auto">
          <a:xfrm>
            <a:off x="6553200" y="1981200"/>
            <a:ext cx="2819400" cy="1004888"/>
          </a:xfrm>
          <a:prstGeom prst="rect">
            <a:avLst/>
          </a:prstGeom>
          <a:noFill/>
          <a:ln w="9525">
            <a:noFill/>
            <a:miter lim="800000"/>
            <a:headEnd/>
            <a:tailEnd/>
          </a:ln>
        </p:spPr>
        <p:txBody>
          <a:bodyPr>
            <a:spAutoFit/>
          </a:bodyPr>
          <a:lstStyle/>
          <a:p>
            <a:pPr>
              <a:spcBef>
                <a:spcPct val="50000"/>
              </a:spcBef>
            </a:pPr>
            <a:r>
              <a:rPr lang="en-US" sz="2400" dirty="0" err="1">
                <a:latin typeface="Calibri" pitchFamily="34" charset="0"/>
              </a:rPr>
              <a:t>NetCDF</a:t>
            </a:r>
            <a:r>
              <a:rPr lang="en-US" sz="2400" dirty="0">
                <a:latin typeface="Calibri" pitchFamily="34" charset="0"/>
              </a:rPr>
              <a:t>-Java/</a:t>
            </a:r>
          </a:p>
          <a:p>
            <a:pPr>
              <a:spcBef>
                <a:spcPct val="50000"/>
              </a:spcBef>
            </a:pPr>
            <a:r>
              <a:rPr lang="en-US" sz="2400" dirty="0">
                <a:latin typeface="Calibri" pitchFamily="34" charset="0"/>
              </a:rPr>
              <a:t>CDM architecture</a:t>
            </a:r>
          </a:p>
        </p:txBody>
      </p:sp>
      <p:grpSp>
        <p:nvGrpSpPr>
          <p:cNvPr id="2" name="Group 14"/>
          <p:cNvGrpSpPr>
            <a:grpSpLocks/>
          </p:cNvGrpSpPr>
          <p:nvPr/>
        </p:nvGrpSpPr>
        <p:grpSpPr bwMode="auto">
          <a:xfrm>
            <a:off x="533400" y="3581400"/>
            <a:ext cx="1447800" cy="1295400"/>
            <a:chOff x="1872" y="2304"/>
            <a:chExt cx="912" cy="1056"/>
          </a:xfrm>
        </p:grpSpPr>
        <p:sp>
          <p:nvSpPr>
            <p:cNvPr id="17453" name="Text Box 15"/>
            <p:cNvSpPr txBox="1">
              <a:spLocks noChangeArrowheads="1"/>
            </p:cNvSpPr>
            <p:nvPr/>
          </p:nvSpPr>
          <p:spPr bwMode="auto">
            <a:xfrm>
              <a:off x="1872" y="2304"/>
              <a:ext cx="912" cy="237"/>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a:latin typeface="Calibri" pitchFamily="34" charset="0"/>
                </a:rPr>
                <a:t>THREDDS</a:t>
              </a:r>
            </a:p>
          </p:txBody>
        </p:sp>
        <p:sp>
          <p:nvSpPr>
            <p:cNvPr id="17454" name="AutoShape 16"/>
            <p:cNvSpPr>
              <a:spLocks noChangeArrowheads="1"/>
            </p:cNvSpPr>
            <p:nvPr/>
          </p:nvSpPr>
          <p:spPr bwMode="auto">
            <a:xfrm>
              <a:off x="1872" y="2832"/>
              <a:ext cx="912" cy="528"/>
            </a:xfrm>
            <a:prstGeom prst="foldedCorner">
              <a:avLst>
                <a:gd name="adj" fmla="val 12500"/>
              </a:avLst>
            </a:prstGeom>
            <a:solidFill>
              <a:srgbClr val="FFCC99"/>
            </a:solidFill>
            <a:ln w="9525">
              <a:solidFill>
                <a:schemeClr val="tx1"/>
              </a:solidFill>
              <a:round/>
              <a:headEnd/>
              <a:tailEnd/>
            </a:ln>
          </p:spPr>
          <p:txBody>
            <a:bodyPr wrap="none" anchor="ctr"/>
            <a:lstStyle/>
            <a:p>
              <a:pPr algn="ctr"/>
              <a:r>
                <a:rPr lang="en-US">
                  <a:latin typeface="Calibri" pitchFamily="34" charset="0"/>
                </a:rPr>
                <a:t>Catalog.xml</a:t>
              </a:r>
            </a:p>
          </p:txBody>
        </p:sp>
        <p:cxnSp>
          <p:nvCxnSpPr>
            <p:cNvPr id="17455" name="AutoShape 17"/>
            <p:cNvCxnSpPr>
              <a:cxnSpLocks noChangeShapeType="1"/>
              <a:stCxn id="17453" idx="2"/>
              <a:endCxn id="17454" idx="0"/>
            </p:cNvCxnSpPr>
            <p:nvPr/>
          </p:nvCxnSpPr>
          <p:spPr bwMode="auto">
            <a:xfrm>
              <a:off x="2328" y="2541"/>
              <a:ext cx="0" cy="291"/>
            </a:xfrm>
            <a:prstGeom prst="straightConnector1">
              <a:avLst/>
            </a:prstGeom>
            <a:noFill/>
            <a:ln w="9525">
              <a:solidFill>
                <a:schemeClr val="tx1"/>
              </a:solidFill>
              <a:round/>
              <a:headEnd/>
              <a:tailEnd type="triangle" w="med" len="med"/>
            </a:ln>
          </p:spPr>
        </p:cxnSp>
      </p:grpSp>
      <p:sp>
        <p:nvSpPr>
          <p:cNvPr id="17430" name="Line 11"/>
          <p:cNvSpPr>
            <a:spLocks noChangeShapeType="1"/>
          </p:cNvSpPr>
          <p:nvPr/>
        </p:nvSpPr>
        <p:spPr bwMode="auto">
          <a:xfrm flipH="1">
            <a:off x="838200" y="2438400"/>
            <a:ext cx="533400" cy="609600"/>
          </a:xfrm>
          <a:prstGeom prst="line">
            <a:avLst/>
          </a:prstGeom>
          <a:noFill/>
          <a:ln w="9525">
            <a:solidFill>
              <a:schemeClr val="tx1"/>
            </a:solidFill>
            <a:round/>
            <a:headEnd/>
            <a:tailEnd type="triangle" w="med" len="med"/>
          </a:ln>
        </p:spPr>
        <p:txBody>
          <a:bodyPr/>
          <a:lstStyle/>
          <a:p>
            <a:endParaRPr lang="en-US"/>
          </a:p>
        </p:txBody>
      </p:sp>
      <p:sp>
        <p:nvSpPr>
          <p:cNvPr id="17431" name="Text Box 13"/>
          <p:cNvSpPr txBox="1">
            <a:spLocks noChangeArrowheads="1"/>
          </p:cNvSpPr>
          <p:nvPr/>
        </p:nvSpPr>
        <p:spPr bwMode="auto">
          <a:xfrm>
            <a:off x="0" y="3048000"/>
            <a:ext cx="1295400" cy="376238"/>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dirty="0" err="1">
                <a:latin typeface="Calibri" pitchFamily="34" charset="0"/>
              </a:rPr>
              <a:t>OPeNDAP</a:t>
            </a:r>
            <a:endParaRPr lang="en-US" dirty="0">
              <a:latin typeface="Calibri" pitchFamily="34" charset="0"/>
            </a:endParaRPr>
          </a:p>
        </p:txBody>
      </p:sp>
      <p:sp>
        <p:nvSpPr>
          <p:cNvPr id="17432" name="Text Box 18"/>
          <p:cNvSpPr txBox="1">
            <a:spLocks noChangeArrowheads="1"/>
          </p:cNvSpPr>
          <p:nvPr/>
        </p:nvSpPr>
        <p:spPr bwMode="auto">
          <a:xfrm>
            <a:off x="5334000" y="4495800"/>
            <a:ext cx="14478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NetCDF-3</a:t>
            </a:r>
          </a:p>
        </p:txBody>
      </p:sp>
      <p:sp>
        <p:nvSpPr>
          <p:cNvPr id="17433" name="Text Box 19"/>
          <p:cNvSpPr txBox="1">
            <a:spLocks noChangeArrowheads="1"/>
          </p:cNvSpPr>
          <p:nvPr/>
        </p:nvSpPr>
        <p:spPr bwMode="auto">
          <a:xfrm>
            <a:off x="8153400" y="4114800"/>
            <a:ext cx="7620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7434" name="Text Box 20"/>
          <p:cNvSpPr txBox="1">
            <a:spLocks noChangeArrowheads="1"/>
          </p:cNvSpPr>
          <p:nvPr/>
        </p:nvSpPr>
        <p:spPr bwMode="auto">
          <a:xfrm>
            <a:off x="5181600" y="55626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HDF4</a:t>
            </a:r>
          </a:p>
        </p:txBody>
      </p:sp>
      <p:sp>
        <p:nvSpPr>
          <p:cNvPr id="17435" name="Text Box 21"/>
          <p:cNvSpPr txBox="1">
            <a:spLocks noChangeArrowheads="1"/>
          </p:cNvSpPr>
          <p:nvPr/>
        </p:nvSpPr>
        <p:spPr bwMode="auto">
          <a:xfrm>
            <a:off x="5943600" y="3962400"/>
            <a:ext cx="28194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I/O service provider</a:t>
            </a:r>
          </a:p>
        </p:txBody>
      </p:sp>
      <p:sp>
        <p:nvSpPr>
          <p:cNvPr id="17436" name="Text Box 22"/>
          <p:cNvSpPr txBox="1">
            <a:spLocks noChangeArrowheads="1"/>
          </p:cNvSpPr>
          <p:nvPr/>
        </p:nvSpPr>
        <p:spPr bwMode="auto">
          <a:xfrm>
            <a:off x="7924800" y="50292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GRIB</a:t>
            </a:r>
          </a:p>
        </p:txBody>
      </p:sp>
      <p:sp>
        <p:nvSpPr>
          <p:cNvPr id="17437" name="Text Box 23"/>
          <p:cNvSpPr txBox="1">
            <a:spLocks noChangeArrowheads="1"/>
          </p:cNvSpPr>
          <p:nvPr/>
        </p:nvSpPr>
        <p:spPr bwMode="auto">
          <a:xfrm>
            <a:off x="7924800" y="55626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GINI</a:t>
            </a:r>
          </a:p>
        </p:txBody>
      </p:sp>
      <p:sp>
        <p:nvSpPr>
          <p:cNvPr id="17438" name="Text Box 24"/>
          <p:cNvSpPr txBox="1">
            <a:spLocks noChangeArrowheads="1"/>
          </p:cNvSpPr>
          <p:nvPr/>
        </p:nvSpPr>
        <p:spPr bwMode="auto">
          <a:xfrm>
            <a:off x="7924800" y="4495800"/>
            <a:ext cx="8382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NIDS</a:t>
            </a:r>
          </a:p>
        </p:txBody>
      </p:sp>
      <p:cxnSp>
        <p:nvCxnSpPr>
          <p:cNvPr id="17439" name="AutoShape 25"/>
          <p:cNvCxnSpPr>
            <a:cxnSpLocks noChangeShapeType="1"/>
            <a:stCxn id="17435" idx="2"/>
            <a:endCxn id="17436" idx="1"/>
          </p:cNvCxnSpPr>
          <p:nvPr/>
        </p:nvCxnSpPr>
        <p:spPr bwMode="auto">
          <a:xfrm rot="16200000" flipH="1">
            <a:off x="7199312" y="4492626"/>
            <a:ext cx="879475" cy="571500"/>
          </a:xfrm>
          <a:prstGeom prst="bentConnector2">
            <a:avLst/>
          </a:prstGeom>
          <a:noFill/>
          <a:ln w="9525">
            <a:solidFill>
              <a:schemeClr val="tx1"/>
            </a:solidFill>
            <a:miter lim="800000"/>
            <a:headEnd/>
            <a:tailEnd type="triangle" w="med" len="med"/>
          </a:ln>
        </p:spPr>
      </p:cxnSp>
      <p:cxnSp>
        <p:nvCxnSpPr>
          <p:cNvPr id="17440" name="AutoShape 26"/>
          <p:cNvCxnSpPr>
            <a:cxnSpLocks noChangeShapeType="1"/>
            <a:stCxn id="17435" idx="2"/>
            <a:endCxn id="17437" idx="1"/>
          </p:cNvCxnSpPr>
          <p:nvPr/>
        </p:nvCxnSpPr>
        <p:spPr bwMode="auto">
          <a:xfrm rot="16200000" flipH="1">
            <a:off x="6932612" y="4759326"/>
            <a:ext cx="1412875" cy="571500"/>
          </a:xfrm>
          <a:prstGeom prst="bentConnector2">
            <a:avLst/>
          </a:prstGeom>
          <a:noFill/>
          <a:ln w="9525">
            <a:solidFill>
              <a:schemeClr val="tx1"/>
            </a:solidFill>
            <a:miter lim="800000"/>
            <a:headEnd/>
            <a:tailEnd type="triangle" w="med" len="med"/>
          </a:ln>
        </p:spPr>
      </p:cxnSp>
      <p:cxnSp>
        <p:nvCxnSpPr>
          <p:cNvPr id="17441" name="AutoShape 27"/>
          <p:cNvCxnSpPr>
            <a:cxnSpLocks noChangeShapeType="1"/>
            <a:stCxn id="17435" idx="2"/>
            <a:endCxn id="17438" idx="1"/>
          </p:cNvCxnSpPr>
          <p:nvPr/>
        </p:nvCxnSpPr>
        <p:spPr bwMode="auto">
          <a:xfrm rot="16200000" flipH="1">
            <a:off x="7466012" y="4225926"/>
            <a:ext cx="346075" cy="571500"/>
          </a:xfrm>
          <a:prstGeom prst="bentConnector2">
            <a:avLst/>
          </a:prstGeom>
          <a:noFill/>
          <a:ln w="9525">
            <a:solidFill>
              <a:schemeClr val="tx1"/>
            </a:solidFill>
            <a:miter lim="800000"/>
            <a:headEnd/>
            <a:tailEnd type="triangle" w="med" len="med"/>
          </a:ln>
        </p:spPr>
      </p:cxnSp>
      <p:sp>
        <p:nvSpPr>
          <p:cNvPr id="17442" name="Text Box 28"/>
          <p:cNvSpPr txBox="1">
            <a:spLocks noChangeArrowheads="1"/>
          </p:cNvSpPr>
          <p:nvPr/>
        </p:nvSpPr>
        <p:spPr bwMode="auto">
          <a:xfrm>
            <a:off x="4648200" y="3276600"/>
            <a:ext cx="4191000" cy="376238"/>
          </a:xfrm>
          <a:prstGeom prst="rect">
            <a:avLst/>
          </a:prstGeom>
          <a:solidFill>
            <a:srgbClr val="FFFF99"/>
          </a:solidFill>
          <a:ln w="9525">
            <a:solidFill>
              <a:schemeClr val="tx1"/>
            </a:solidFill>
            <a:miter lim="800000"/>
            <a:headEnd/>
            <a:tailEnd/>
          </a:ln>
        </p:spPr>
        <p:txBody>
          <a:bodyPr wrap="square">
            <a:spAutoFit/>
          </a:bodyPr>
          <a:lstStyle/>
          <a:p>
            <a:pPr algn="ctr">
              <a:spcBef>
                <a:spcPct val="50000"/>
              </a:spcBef>
            </a:pPr>
            <a:r>
              <a:rPr lang="en-US">
                <a:latin typeface="Calibri" pitchFamily="34" charset="0"/>
              </a:rPr>
              <a:t>NetcdfFile</a:t>
            </a:r>
          </a:p>
        </p:txBody>
      </p:sp>
      <p:sp>
        <p:nvSpPr>
          <p:cNvPr id="17443" name="Line 29"/>
          <p:cNvSpPr>
            <a:spLocks noChangeShapeType="1"/>
          </p:cNvSpPr>
          <p:nvPr/>
        </p:nvSpPr>
        <p:spPr bwMode="auto">
          <a:xfrm>
            <a:off x="7467600" y="3657600"/>
            <a:ext cx="0" cy="304800"/>
          </a:xfrm>
          <a:prstGeom prst="line">
            <a:avLst/>
          </a:prstGeom>
          <a:noFill/>
          <a:ln w="9525">
            <a:solidFill>
              <a:schemeClr val="tx1"/>
            </a:solidFill>
            <a:round/>
            <a:headEnd/>
            <a:tailEnd type="triangle" w="med" len="med"/>
          </a:ln>
        </p:spPr>
        <p:txBody>
          <a:bodyPr/>
          <a:lstStyle/>
          <a:p>
            <a:endParaRPr lang="en-US"/>
          </a:p>
        </p:txBody>
      </p:sp>
      <p:sp>
        <p:nvSpPr>
          <p:cNvPr id="17444" name="Text Box 30"/>
          <p:cNvSpPr txBox="1">
            <a:spLocks noChangeArrowheads="1"/>
          </p:cNvSpPr>
          <p:nvPr/>
        </p:nvSpPr>
        <p:spPr bwMode="auto">
          <a:xfrm>
            <a:off x="5257800" y="5029200"/>
            <a:ext cx="1295400" cy="385763"/>
          </a:xfrm>
          <a:prstGeom prst="rect">
            <a:avLst/>
          </a:prstGeom>
          <a:gradFill rotWithShape="1">
            <a:gsLst>
              <a:gs pos="0">
                <a:srgbClr val="76475E"/>
              </a:gs>
              <a:gs pos="50000">
                <a:srgbClr val="FF99CC"/>
              </a:gs>
              <a:gs pos="100000">
                <a:srgbClr val="76475E"/>
              </a:gs>
            </a:gsLst>
            <a:lin ang="5400000" scaled="1"/>
          </a:gradFill>
          <a:ln w="19050">
            <a:solidFill>
              <a:schemeClr val="tx1"/>
            </a:solidFill>
            <a:prstDash val="dash"/>
            <a:miter lim="800000"/>
            <a:headEnd/>
            <a:tailEnd/>
          </a:ln>
        </p:spPr>
        <p:txBody>
          <a:bodyPr>
            <a:spAutoFit/>
          </a:bodyPr>
          <a:lstStyle/>
          <a:p>
            <a:pPr>
              <a:spcBef>
                <a:spcPct val="50000"/>
              </a:spcBef>
            </a:pPr>
            <a:r>
              <a:rPr lang="en-US">
                <a:latin typeface="Calibri" pitchFamily="34" charset="0"/>
              </a:rPr>
              <a:t>NetCDF-4</a:t>
            </a:r>
          </a:p>
        </p:txBody>
      </p:sp>
      <p:sp>
        <p:nvSpPr>
          <p:cNvPr id="17445" name="Line 31"/>
          <p:cNvSpPr>
            <a:spLocks noChangeShapeType="1"/>
          </p:cNvSpPr>
          <p:nvPr/>
        </p:nvSpPr>
        <p:spPr bwMode="auto">
          <a:xfrm flipH="1" flipV="1">
            <a:off x="6553200" y="5257800"/>
            <a:ext cx="762000" cy="0"/>
          </a:xfrm>
          <a:prstGeom prst="line">
            <a:avLst/>
          </a:prstGeom>
          <a:noFill/>
          <a:ln w="9525">
            <a:solidFill>
              <a:schemeClr val="tx1"/>
            </a:solidFill>
            <a:round/>
            <a:headEnd/>
            <a:tailEnd type="triangle" w="med" len="med"/>
          </a:ln>
        </p:spPr>
        <p:txBody>
          <a:bodyPr/>
          <a:lstStyle/>
          <a:p>
            <a:endParaRPr lang="en-US"/>
          </a:p>
        </p:txBody>
      </p:sp>
      <p:sp>
        <p:nvSpPr>
          <p:cNvPr id="17446" name="Line 32"/>
          <p:cNvSpPr>
            <a:spLocks noChangeShapeType="1"/>
          </p:cNvSpPr>
          <p:nvPr/>
        </p:nvSpPr>
        <p:spPr bwMode="auto">
          <a:xfrm flipH="1" flipV="1">
            <a:off x="6781800" y="4648200"/>
            <a:ext cx="533400" cy="0"/>
          </a:xfrm>
          <a:prstGeom prst="line">
            <a:avLst/>
          </a:prstGeom>
          <a:noFill/>
          <a:ln w="9525">
            <a:solidFill>
              <a:schemeClr val="tx1"/>
            </a:solidFill>
            <a:round/>
            <a:headEnd/>
            <a:tailEnd type="triangle" w="med" len="med"/>
          </a:ln>
        </p:spPr>
        <p:txBody>
          <a:bodyPr/>
          <a:lstStyle/>
          <a:p>
            <a:endParaRPr lang="en-US"/>
          </a:p>
        </p:txBody>
      </p:sp>
      <p:cxnSp>
        <p:nvCxnSpPr>
          <p:cNvPr id="17447" name="AutoShape 33"/>
          <p:cNvCxnSpPr>
            <a:cxnSpLocks noChangeShapeType="1"/>
            <a:stCxn id="17435" idx="2"/>
            <a:endCxn id="17451" idx="1"/>
          </p:cNvCxnSpPr>
          <p:nvPr/>
        </p:nvCxnSpPr>
        <p:spPr bwMode="auto">
          <a:xfrm rot="16200000" flipH="1">
            <a:off x="6627812" y="5064126"/>
            <a:ext cx="2022475" cy="571500"/>
          </a:xfrm>
          <a:prstGeom prst="bentConnector2">
            <a:avLst/>
          </a:prstGeom>
          <a:noFill/>
          <a:ln w="9525">
            <a:solidFill>
              <a:schemeClr val="tx1"/>
            </a:solidFill>
            <a:miter lim="800000"/>
            <a:headEnd/>
            <a:tailEnd type="triangle" w="med" len="med"/>
          </a:ln>
        </p:spPr>
      </p:cxnSp>
      <p:sp>
        <p:nvSpPr>
          <p:cNvPr id="17448" name="Text Box 34"/>
          <p:cNvSpPr txBox="1">
            <a:spLocks noChangeArrowheads="1"/>
          </p:cNvSpPr>
          <p:nvPr/>
        </p:nvSpPr>
        <p:spPr bwMode="auto">
          <a:xfrm>
            <a:off x="6324600" y="6310313"/>
            <a:ext cx="1066800" cy="366712"/>
          </a:xfrm>
          <a:prstGeom prst="rect">
            <a:avLst/>
          </a:prstGeom>
          <a:noFill/>
          <a:ln w="9525">
            <a:noFill/>
            <a:miter lim="800000"/>
            <a:headEnd/>
            <a:tailEnd/>
          </a:ln>
        </p:spPr>
        <p:txBody>
          <a:bodyPr>
            <a:spAutoFit/>
          </a:bodyPr>
          <a:lstStyle/>
          <a:p>
            <a:pPr algn="r">
              <a:spcBef>
                <a:spcPct val="50000"/>
              </a:spcBef>
            </a:pPr>
            <a:r>
              <a:rPr lang="en-US">
                <a:latin typeface="Calibri" pitchFamily="34" charset="0"/>
              </a:rPr>
              <a:t>…</a:t>
            </a:r>
          </a:p>
        </p:txBody>
      </p:sp>
      <p:cxnSp>
        <p:nvCxnSpPr>
          <p:cNvPr id="17449" name="AutoShape 35"/>
          <p:cNvCxnSpPr>
            <a:cxnSpLocks noChangeShapeType="1"/>
            <a:stCxn id="17435" idx="2"/>
            <a:endCxn id="17450" idx="3"/>
          </p:cNvCxnSpPr>
          <p:nvPr/>
        </p:nvCxnSpPr>
        <p:spPr bwMode="auto">
          <a:xfrm rot="5400000">
            <a:off x="6323012" y="5178426"/>
            <a:ext cx="1870075" cy="190500"/>
          </a:xfrm>
          <a:prstGeom prst="bentConnector2">
            <a:avLst/>
          </a:prstGeom>
          <a:noFill/>
          <a:ln w="9525">
            <a:solidFill>
              <a:schemeClr val="tx1"/>
            </a:solidFill>
            <a:miter lim="800000"/>
            <a:headEnd/>
            <a:tailEnd type="triangle" w="med" len="med"/>
          </a:ln>
        </p:spPr>
      </p:cxnSp>
      <p:sp>
        <p:nvSpPr>
          <p:cNvPr id="17450" name="Text Box 36"/>
          <p:cNvSpPr txBox="1">
            <a:spLocks noChangeArrowheads="1"/>
          </p:cNvSpPr>
          <p:nvPr/>
        </p:nvSpPr>
        <p:spPr bwMode="auto">
          <a:xfrm>
            <a:off x="6019800" y="6019800"/>
            <a:ext cx="11430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Nexrad</a:t>
            </a:r>
          </a:p>
        </p:txBody>
      </p:sp>
      <p:sp>
        <p:nvSpPr>
          <p:cNvPr id="17451" name="Text Box 37"/>
          <p:cNvSpPr txBox="1">
            <a:spLocks noChangeArrowheads="1"/>
          </p:cNvSpPr>
          <p:nvPr/>
        </p:nvSpPr>
        <p:spPr bwMode="auto">
          <a:xfrm>
            <a:off x="7924800" y="6172200"/>
            <a:ext cx="914400" cy="376238"/>
          </a:xfrm>
          <a:prstGeom prst="rect">
            <a:avLst/>
          </a:prstGeom>
          <a:solidFill>
            <a:srgbClr val="FF99CC"/>
          </a:solidFill>
          <a:ln w="9525">
            <a:solidFill>
              <a:schemeClr val="tx1"/>
            </a:solidFill>
            <a:miter lim="800000"/>
            <a:headEnd/>
            <a:tailEnd/>
          </a:ln>
        </p:spPr>
        <p:txBody>
          <a:bodyPr>
            <a:spAutoFit/>
          </a:bodyPr>
          <a:lstStyle/>
          <a:p>
            <a:pPr>
              <a:spcBef>
                <a:spcPct val="50000"/>
              </a:spcBef>
            </a:pPr>
            <a:r>
              <a:rPr lang="en-US">
                <a:latin typeface="Calibri" pitchFamily="34" charset="0"/>
              </a:rPr>
              <a:t>DMSP</a:t>
            </a:r>
          </a:p>
        </p:txBody>
      </p:sp>
      <p:sp>
        <p:nvSpPr>
          <p:cNvPr id="17452" name="Line 38"/>
          <p:cNvSpPr>
            <a:spLocks noChangeShapeType="1"/>
          </p:cNvSpPr>
          <p:nvPr/>
        </p:nvSpPr>
        <p:spPr bwMode="auto">
          <a:xfrm flipH="1" flipV="1">
            <a:off x="6019800" y="5715000"/>
            <a:ext cx="1295400" cy="0"/>
          </a:xfrm>
          <a:prstGeom prst="line">
            <a:avLst/>
          </a:prstGeom>
          <a:noFill/>
          <a:ln w="9525">
            <a:solidFill>
              <a:schemeClr val="tx1"/>
            </a:solidFill>
            <a:round/>
            <a:headEnd/>
            <a:tailEnd type="triangle" w="med" len="med"/>
          </a:ln>
        </p:spPr>
        <p:txBody>
          <a:bodyPr/>
          <a:lstStyle/>
          <a:p>
            <a:endParaRPr lang="en-US"/>
          </a:p>
        </p:txBody>
      </p:sp>
      <p:sp>
        <p:nvSpPr>
          <p:cNvPr id="17422" name="Text Box 39"/>
          <p:cNvSpPr txBox="1">
            <a:spLocks noChangeArrowheads="1"/>
          </p:cNvSpPr>
          <p:nvPr/>
        </p:nvSpPr>
        <p:spPr bwMode="auto">
          <a:xfrm>
            <a:off x="2819400" y="2667000"/>
            <a:ext cx="23622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CoordSystem Builder</a:t>
            </a:r>
          </a:p>
        </p:txBody>
      </p:sp>
      <p:sp>
        <p:nvSpPr>
          <p:cNvPr id="17423" name="Text Box 40"/>
          <p:cNvSpPr txBox="1">
            <a:spLocks noChangeArrowheads="1"/>
          </p:cNvSpPr>
          <p:nvPr/>
        </p:nvSpPr>
        <p:spPr bwMode="auto">
          <a:xfrm>
            <a:off x="533400" y="1371600"/>
            <a:ext cx="3200400" cy="3762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a:latin typeface="Calibri" pitchFamily="34" charset="0"/>
              </a:rPr>
              <a:t>Datatype Adapter</a:t>
            </a:r>
          </a:p>
        </p:txBody>
      </p:sp>
      <p:sp>
        <p:nvSpPr>
          <p:cNvPr id="17424" name="Line 41"/>
          <p:cNvSpPr>
            <a:spLocks noChangeShapeType="1"/>
          </p:cNvSpPr>
          <p:nvPr/>
        </p:nvSpPr>
        <p:spPr bwMode="auto">
          <a:xfrm flipH="1">
            <a:off x="5562600" y="2438400"/>
            <a:ext cx="0" cy="838200"/>
          </a:xfrm>
          <a:prstGeom prst="line">
            <a:avLst/>
          </a:prstGeom>
          <a:noFill/>
          <a:ln w="9525">
            <a:solidFill>
              <a:schemeClr val="tx1"/>
            </a:solidFill>
            <a:round/>
            <a:headEnd/>
            <a:tailEnd type="triangle" w="med" len="med"/>
          </a:ln>
        </p:spPr>
        <p:txBody>
          <a:bodyPr/>
          <a:lstStyle/>
          <a:p>
            <a:endParaRPr lang="en-US"/>
          </a:p>
        </p:txBody>
      </p:sp>
      <p:sp>
        <p:nvSpPr>
          <p:cNvPr id="17425" name="Line 42"/>
          <p:cNvSpPr>
            <a:spLocks noChangeShapeType="1"/>
          </p:cNvSpPr>
          <p:nvPr/>
        </p:nvSpPr>
        <p:spPr bwMode="auto">
          <a:xfrm>
            <a:off x="1981200" y="1143000"/>
            <a:ext cx="0" cy="228600"/>
          </a:xfrm>
          <a:prstGeom prst="line">
            <a:avLst/>
          </a:prstGeom>
          <a:noFill/>
          <a:ln w="9525">
            <a:solidFill>
              <a:schemeClr val="tx1"/>
            </a:solidFill>
            <a:round/>
            <a:headEnd/>
            <a:tailEnd type="triangle" w="med" len="med"/>
          </a:ln>
        </p:spPr>
        <p:txBody>
          <a:bodyPr/>
          <a:lstStyle/>
          <a:p>
            <a:endParaRPr lang="en-US"/>
          </a:p>
        </p:txBody>
      </p:sp>
      <p:sp>
        <p:nvSpPr>
          <p:cNvPr id="17426" name="Line 43"/>
          <p:cNvSpPr>
            <a:spLocks noChangeShapeType="1"/>
          </p:cNvSpPr>
          <p:nvPr/>
        </p:nvSpPr>
        <p:spPr bwMode="auto">
          <a:xfrm>
            <a:off x="1981200" y="1752600"/>
            <a:ext cx="0" cy="304800"/>
          </a:xfrm>
          <a:prstGeom prst="line">
            <a:avLst/>
          </a:prstGeom>
          <a:noFill/>
          <a:ln w="9525">
            <a:solidFill>
              <a:schemeClr val="tx1"/>
            </a:solidFill>
            <a:round/>
            <a:headEnd/>
            <a:tailEnd type="triangle" w="med" len="med"/>
          </a:ln>
        </p:spPr>
        <p:txBody>
          <a:bodyPr/>
          <a:lstStyle/>
          <a:p>
            <a:endParaRPr lang="en-US"/>
          </a:p>
        </p:txBody>
      </p:sp>
      <p:sp>
        <p:nvSpPr>
          <p:cNvPr id="176172" name="Document"/>
          <p:cNvSpPr>
            <a:spLocks noEditPoints="1" noChangeArrowheads="1"/>
          </p:cNvSpPr>
          <p:nvPr/>
        </p:nvSpPr>
        <p:spPr bwMode="auto">
          <a:xfrm>
            <a:off x="2438400" y="5029200"/>
            <a:ext cx="9810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a:latin typeface="+mn-lt"/>
              </a:rPr>
              <a:t>NcML</a:t>
            </a:r>
          </a:p>
        </p:txBody>
      </p:sp>
      <p:sp>
        <p:nvSpPr>
          <p:cNvPr id="17428" name="Line 45"/>
          <p:cNvSpPr>
            <a:spLocks noChangeShapeType="1"/>
          </p:cNvSpPr>
          <p:nvPr/>
        </p:nvSpPr>
        <p:spPr bwMode="auto">
          <a:xfrm flipH="1">
            <a:off x="2667000" y="2438400"/>
            <a:ext cx="0" cy="2590800"/>
          </a:xfrm>
          <a:prstGeom prst="line">
            <a:avLst/>
          </a:prstGeom>
          <a:noFill/>
          <a:ln w="9525">
            <a:solidFill>
              <a:schemeClr val="tx1"/>
            </a:solidFill>
            <a:round/>
            <a:headEnd/>
            <a:tailEnd type="triangle" w="med" len="med"/>
          </a:ln>
        </p:spPr>
        <p:txBody>
          <a:bodyPr/>
          <a:lstStyle/>
          <a:p>
            <a:endParaRPr lang="en-US"/>
          </a:p>
        </p:txBody>
      </p:sp>
      <p:sp>
        <p:nvSpPr>
          <p:cNvPr id="46" name="Title 1"/>
          <p:cNvSpPr txBox="1">
            <a:spLocks/>
          </p:cNvSpPr>
          <p:nvPr/>
        </p:nvSpPr>
        <p:spPr>
          <a:xfrm>
            <a:off x="533400" y="0"/>
            <a:ext cx="8229600" cy="1143000"/>
          </a:xfrm>
          <a:prstGeom prst="rect">
            <a:avLst/>
          </a:prstGeom>
        </p:spPr>
        <p:txBody>
          <a:bodyPr/>
          <a:lstStyle/>
          <a:p>
            <a:pPr algn="ctr" fontAlgn="auto">
              <a:spcAft>
                <a:spcPts val="0"/>
              </a:spcAft>
              <a:defRPr/>
            </a:pPr>
            <a:r>
              <a:rPr lang="en-US" sz="4400" dirty="0">
                <a:latin typeface="+mj-lt"/>
                <a:ea typeface="+mj-ea"/>
                <a:cs typeface="+mj-cs"/>
              </a:rPr>
              <a:t>CDM Architecture</a:t>
            </a:r>
          </a:p>
        </p:txBody>
      </p:sp>
      <p:sp>
        <p:nvSpPr>
          <p:cNvPr id="117" name="Line 11"/>
          <p:cNvSpPr>
            <a:spLocks noChangeShapeType="1"/>
          </p:cNvSpPr>
          <p:nvPr/>
        </p:nvSpPr>
        <p:spPr bwMode="auto">
          <a:xfrm flipH="1">
            <a:off x="2133600" y="2438400"/>
            <a:ext cx="0" cy="3048000"/>
          </a:xfrm>
          <a:prstGeom prst="line">
            <a:avLst/>
          </a:prstGeom>
          <a:noFill/>
          <a:ln w="9525">
            <a:solidFill>
              <a:schemeClr val="tx1"/>
            </a:solidFill>
            <a:round/>
            <a:headEnd/>
            <a:tailEnd type="triangle" w="med" len="med"/>
          </a:ln>
        </p:spPr>
        <p:txBody>
          <a:bodyPr/>
          <a:lstStyle/>
          <a:p>
            <a:endParaRPr lang="en-US"/>
          </a:p>
        </p:txBody>
      </p:sp>
      <p:sp>
        <p:nvSpPr>
          <p:cNvPr id="118" name="Text Box 13"/>
          <p:cNvSpPr txBox="1">
            <a:spLocks noChangeArrowheads="1"/>
          </p:cNvSpPr>
          <p:nvPr/>
        </p:nvSpPr>
        <p:spPr bwMode="auto">
          <a:xfrm>
            <a:off x="914400" y="5486400"/>
            <a:ext cx="1295400" cy="376238"/>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en-US" dirty="0" err="1" smtClean="0">
                <a:latin typeface="Calibri" pitchFamily="34" charset="0"/>
              </a:rPr>
              <a:t>cdmremote</a:t>
            </a:r>
            <a:endParaRPr lang="en-US" dirty="0">
              <a:latin typeface="Calibri" pitchFamily="34" charset="0"/>
            </a:endParaRPr>
          </a:p>
        </p:txBody>
      </p:sp>
      <p:sp>
        <p:nvSpPr>
          <p:cNvPr id="120" name="Rectangle 119"/>
          <p:cNvSpPr/>
          <p:nvPr/>
        </p:nvSpPr>
        <p:spPr>
          <a:xfrm>
            <a:off x="4495800" y="3810000"/>
            <a:ext cx="4648200" cy="31242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4572000" y="6488668"/>
            <a:ext cx="1287532" cy="369332"/>
          </a:xfrm>
          <a:prstGeom prst="rect">
            <a:avLst/>
          </a:prstGeom>
          <a:noFill/>
        </p:spPr>
        <p:txBody>
          <a:bodyPr wrap="none" rtlCol="0">
            <a:spAutoFit/>
          </a:bodyPr>
          <a:lstStyle/>
          <a:p>
            <a:r>
              <a:rPr lang="en-US" dirty="0" smtClean="0"/>
              <a:t>Local Files</a:t>
            </a:r>
            <a:endParaRPr lang="en-US" dirty="0"/>
          </a:p>
        </p:txBody>
      </p:sp>
      <p:sp>
        <p:nvSpPr>
          <p:cNvPr id="122" name="Rectangle 121"/>
          <p:cNvSpPr/>
          <p:nvPr/>
        </p:nvSpPr>
        <p:spPr>
          <a:xfrm>
            <a:off x="-152400" y="2743200"/>
            <a:ext cx="2514600" cy="3886200"/>
          </a:xfrm>
          <a:prstGeom prst="rect">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0" y="6096000"/>
            <a:ext cx="1967205" cy="369332"/>
          </a:xfrm>
          <a:prstGeom prst="rect">
            <a:avLst/>
          </a:prstGeom>
          <a:noFill/>
        </p:spPr>
        <p:txBody>
          <a:bodyPr wrap="none" rtlCol="0">
            <a:spAutoFit/>
          </a:bodyPr>
          <a:lstStyle/>
          <a:p>
            <a:r>
              <a:rPr lang="en-US" dirty="0" smtClean="0"/>
              <a:t>Remote Datasets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CFSR </a:t>
            </a:r>
            <a:r>
              <a:rPr lang="en-US" dirty="0" err="1" smtClean="0"/>
              <a:t>timeseries</a:t>
            </a:r>
            <a:r>
              <a:rPr lang="en-US" dirty="0" smtClean="0"/>
              <a:t> data at NCDC</a:t>
            </a:r>
            <a:endParaRPr lang="en-US" dirty="0"/>
          </a:p>
        </p:txBody>
      </p:sp>
      <p:sp>
        <p:nvSpPr>
          <p:cNvPr id="3" name="Content Placeholder 2"/>
          <p:cNvSpPr>
            <a:spLocks noGrp="1"/>
          </p:cNvSpPr>
          <p:nvPr>
            <p:ph idx="1"/>
          </p:nvPr>
        </p:nvSpPr>
        <p:spPr/>
        <p:txBody>
          <a:bodyPr>
            <a:normAutofit/>
          </a:bodyPr>
          <a:lstStyle/>
          <a:p>
            <a:r>
              <a:rPr lang="en-US" dirty="0" smtClean="0"/>
              <a:t>Climate Forecast </a:t>
            </a:r>
            <a:r>
              <a:rPr lang="en-US" dirty="0" smtClean="0"/>
              <a:t>System Reanalysis</a:t>
            </a:r>
            <a:endParaRPr lang="en-US" dirty="0" smtClean="0"/>
          </a:p>
          <a:p>
            <a:r>
              <a:rPr lang="en-US" dirty="0" smtClean="0"/>
              <a:t>1979 - 2009 (31 years, 372 months)</a:t>
            </a:r>
          </a:p>
          <a:p>
            <a:r>
              <a:rPr lang="en-US" dirty="0" smtClean="0"/>
              <a:t>Total 5.6 </a:t>
            </a:r>
            <a:r>
              <a:rPr lang="en-US" dirty="0" err="1" smtClean="0"/>
              <a:t>Tbytes</a:t>
            </a:r>
            <a:r>
              <a:rPr lang="en-US" dirty="0" smtClean="0"/>
              <a:t>, 56K </a:t>
            </a:r>
            <a:r>
              <a:rPr lang="en-US" dirty="0" smtClean="0"/>
              <a:t>files</a:t>
            </a:r>
          </a:p>
          <a:p>
            <a:r>
              <a:rPr lang="en-US" dirty="0" smtClean="0"/>
              <a:t>Grib2 data</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GRIB collection indexing</a:t>
            </a:r>
            <a:endParaRPr lang="en-US" dirty="0"/>
          </a:p>
        </p:txBody>
      </p:sp>
      <p:grpSp>
        <p:nvGrpSpPr>
          <p:cNvPr id="3" name="Group 10"/>
          <p:cNvGrpSpPr/>
          <p:nvPr/>
        </p:nvGrpSpPr>
        <p:grpSpPr>
          <a:xfrm>
            <a:off x="838200" y="1752600"/>
            <a:ext cx="3505200" cy="1066800"/>
            <a:chOff x="838200" y="1752600"/>
            <a:chExt cx="3810000" cy="1143000"/>
          </a:xfrm>
        </p:grpSpPr>
        <p:sp>
          <p:nvSpPr>
            <p:cNvPr id="5" name="Snip Single Corner Rectangle 4"/>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 file</a:t>
              </a:r>
            </a:p>
            <a:p>
              <a:pPr algn="ctr"/>
              <a:r>
                <a:rPr lang="en-US" dirty="0" smtClean="0"/>
                <a:t>name.gbx9</a:t>
              </a:r>
              <a:endParaRPr lang="en-US" dirty="0"/>
            </a:p>
          </p:txBody>
        </p:sp>
        <p:sp>
          <p:nvSpPr>
            <p:cNvPr id="4" name="Snip Single Corner Rectangle 3"/>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7" name="Straight Arrow Connector 6"/>
            <p:cNvCxnSpPr>
              <a:stCxn id="4" idx="0"/>
              <a:endCxn id="5" idx="2"/>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38200" y="4876800"/>
            <a:ext cx="343364" cy="369332"/>
          </a:xfrm>
          <a:prstGeom prst="rect">
            <a:avLst/>
          </a:prstGeom>
          <a:noFill/>
        </p:spPr>
        <p:txBody>
          <a:bodyPr wrap="none" rtlCol="0">
            <a:spAutoFit/>
          </a:bodyPr>
          <a:lstStyle/>
          <a:p>
            <a:r>
              <a:rPr lang="en-US" dirty="0" smtClean="0"/>
              <a:t>…</a:t>
            </a:r>
            <a:endParaRPr lang="en-US" dirty="0"/>
          </a:p>
        </p:txBody>
      </p:sp>
      <p:grpSp>
        <p:nvGrpSpPr>
          <p:cNvPr id="6" name="Group 22"/>
          <p:cNvGrpSpPr/>
          <p:nvPr/>
        </p:nvGrpSpPr>
        <p:grpSpPr>
          <a:xfrm>
            <a:off x="762000" y="5410200"/>
            <a:ext cx="3505200" cy="1066800"/>
            <a:chOff x="838200" y="1752600"/>
            <a:chExt cx="3810000" cy="1143000"/>
          </a:xfrm>
        </p:grpSpPr>
        <p:sp>
          <p:nvSpPr>
            <p:cNvPr id="24" name="Snip Single Corner Rectangle 23"/>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 file</a:t>
              </a:r>
            </a:p>
            <a:p>
              <a:pPr algn="ctr"/>
              <a:r>
                <a:rPr lang="en-US" dirty="0" smtClean="0"/>
                <a:t>name.gbx9</a:t>
              </a:r>
              <a:endParaRPr lang="en-US" dirty="0"/>
            </a:p>
          </p:txBody>
        </p:sp>
        <p:sp>
          <p:nvSpPr>
            <p:cNvPr id="25" name="Snip Single Corner Rectangle 24"/>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26" name="Straight Arrow Connector 25"/>
            <p:cNvCxnSpPr>
              <a:stCxn id="25" idx="0"/>
              <a:endCxn id="24" idx="2"/>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26"/>
          <p:cNvGrpSpPr/>
          <p:nvPr/>
        </p:nvGrpSpPr>
        <p:grpSpPr>
          <a:xfrm>
            <a:off x="838200" y="3352800"/>
            <a:ext cx="3505200" cy="1066800"/>
            <a:chOff x="838200" y="1752600"/>
            <a:chExt cx="3810000" cy="1143000"/>
          </a:xfrm>
        </p:grpSpPr>
        <p:sp>
          <p:nvSpPr>
            <p:cNvPr id="28" name="Snip Single Corner Rectangle 27"/>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 file</a:t>
              </a:r>
            </a:p>
            <a:p>
              <a:pPr algn="ctr"/>
              <a:r>
                <a:rPr lang="en-US" dirty="0" smtClean="0"/>
                <a:t>name.gbx9</a:t>
              </a:r>
              <a:endParaRPr lang="en-US" dirty="0"/>
            </a:p>
          </p:txBody>
        </p:sp>
        <p:sp>
          <p:nvSpPr>
            <p:cNvPr id="29" name="Snip Single Corner Rectangle 28"/>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30" name="Straight Arrow Connector 29"/>
            <p:cNvCxnSpPr>
              <a:stCxn id="29" idx="0"/>
              <a:endCxn id="28" idx="2"/>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048000" y="1676400"/>
            <a:ext cx="2057400" cy="369332"/>
          </a:xfrm>
          <a:prstGeom prst="rect">
            <a:avLst/>
          </a:prstGeom>
          <a:noFill/>
        </p:spPr>
        <p:txBody>
          <a:bodyPr wrap="square" rtlCol="0">
            <a:spAutoFit/>
          </a:bodyPr>
          <a:lstStyle/>
          <a:p>
            <a:r>
              <a:rPr lang="en-US" dirty="0" smtClean="0"/>
              <a:t>1000x smaller</a:t>
            </a:r>
            <a:endParaRPr lang="en-US" dirty="0"/>
          </a:p>
        </p:txBody>
      </p:sp>
      <p:grpSp>
        <p:nvGrpSpPr>
          <p:cNvPr id="9" name="Group 52"/>
          <p:cNvGrpSpPr/>
          <p:nvPr/>
        </p:nvGrpSpPr>
        <p:grpSpPr>
          <a:xfrm>
            <a:off x="4267200" y="2362200"/>
            <a:ext cx="2743200" cy="3688080"/>
            <a:chOff x="4267200" y="2362200"/>
            <a:chExt cx="2743200" cy="3688080"/>
          </a:xfrm>
        </p:grpSpPr>
        <p:sp>
          <p:nvSpPr>
            <p:cNvPr id="32" name="Oval 31"/>
            <p:cNvSpPr/>
            <p:nvPr/>
          </p:nvSpPr>
          <p:spPr>
            <a:xfrm>
              <a:off x="5562600" y="2362200"/>
              <a:ext cx="1447800" cy="533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a:t>
              </a:r>
              <a:endParaRPr lang="en-US" dirty="0"/>
            </a:p>
          </p:txBody>
        </p:sp>
        <p:cxnSp>
          <p:nvCxnSpPr>
            <p:cNvPr id="34" name="Straight Arrow Connector 33"/>
            <p:cNvCxnSpPr>
              <a:stCxn id="5" idx="0"/>
              <a:endCxn id="32" idx="2"/>
            </p:cNvCxnSpPr>
            <p:nvPr/>
          </p:nvCxnSpPr>
          <p:spPr>
            <a:xfrm>
              <a:off x="4343400" y="2392680"/>
              <a:ext cx="1219200" cy="236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a:off x="6248400" y="2895600"/>
              <a:ext cx="152400" cy="4572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28" idx="0"/>
              <a:endCxn id="32" idx="3"/>
            </p:cNvCxnSpPr>
            <p:nvPr/>
          </p:nvCxnSpPr>
          <p:spPr>
            <a:xfrm flipV="1">
              <a:off x="4343400" y="2817485"/>
              <a:ext cx="1431226" cy="117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4" idx="0"/>
              <a:endCxn id="32" idx="3"/>
            </p:cNvCxnSpPr>
            <p:nvPr/>
          </p:nvCxnSpPr>
          <p:spPr>
            <a:xfrm flipV="1">
              <a:off x="4267200" y="2817485"/>
              <a:ext cx="1507426" cy="323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62"/>
          <p:cNvGrpSpPr/>
          <p:nvPr/>
        </p:nvGrpSpPr>
        <p:grpSpPr>
          <a:xfrm>
            <a:off x="2304288" y="1981200"/>
            <a:ext cx="6382512" cy="3962400"/>
            <a:chOff x="2304288" y="1981200"/>
            <a:chExt cx="6382512" cy="3962400"/>
          </a:xfrm>
        </p:grpSpPr>
        <p:sp>
          <p:nvSpPr>
            <p:cNvPr id="41" name="Flowchart: Predefined Process 40"/>
            <p:cNvSpPr/>
            <p:nvPr/>
          </p:nvSpPr>
          <p:spPr>
            <a:xfrm>
              <a:off x="7772400" y="1981200"/>
              <a:ext cx="914400" cy="612648"/>
            </a:xfrm>
            <a:prstGeom prst="flowChartPredefined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a:t>
              </a:r>
              <a:endParaRPr lang="en-US" dirty="0"/>
            </a:p>
          </p:txBody>
        </p:sp>
        <p:cxnSp>
          <p:nvCxnSpPr>
            <p:cNvPr id="43" name="Straight Arrow Connector 42"/>
            <p:cNvCxnSpPr>
              <a:stCxn id="41" idx="2"/>
              <a:endCxn id="22" idx="0"/>
            </p:cNvCxnSpPr>
            <p:nvPr/>
          </p:nvCxnSpPr>
          <p:spPr>
            <a:xfrm flipH="1">
              <a:off x="7315200" y="2593848"/>
              <a:ext cx="914400" cy="125425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2" idx="2"/>
              <a:endCxn id="25" idx="0"/>
            </p:cNvCxnSpPr>
            <p:nvPr/>
          </p:nvCxnSpPr>
          <p:spPr>
            <a:xfrm flipH="1">
              <a:off x="2304288" y="3848100"/>
              <a:ext cx="2877312" cy="2095500"/>
            </a:xfrm>
            <a:prstGeom prst="straightConnector1">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2" idx="2"/>
              <a:endCxn id="29" idx="0"/>
            </p:cNvCxnSpPr>
            <p:nvPr/>
          </p:nvCxnSpPr>
          <p:spPr>
            <a:xfrm flipH="1">
              <a:off x="2380488" y="3848100"/>
              <a:ext cx="2801112" cy="38100"/>
            </a:xfrm>
            <a:prstGeom prst="straightConnector1">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2" idx="2"/>
              <a:endCxn id="4" idx="0"/>
            </p:cNvCxnSpPr>
            <p:nvPr/>
          </p:nvCxnSpPr>
          <p:spPr>
            <a:xfrm flipH="1" flipV="1">
              <a:off x="2380488" y="2286000"/>
              <a:ext cx="2801112" cy="1562100"/>
            </a:xfrm>
            <a:prstGeom prst="straightConnector1">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67"/>
          <p:cNvGrpSpPr/>
          <p:nvPr/>
        </p:nvGrpSpPr>
        <p:grpSpPr>
          <a:xfrm>
            <a:off x="4648200" y="1447800"/>
            <a:ext cx="2667000" cy="4724400"/>
            <a:chOff x="4648200" y="1447800"/>
            <a:chExt cx="2667000" cy="4724400"/>
          </a:xfrm>
        </p:grpSpPr>
        <p:grpSp>
          <p:nvGrpSpPr>
            <p:cNvPr id="12" name="Group 51"/>
            <p:cNvGrpSpPr/>
            <p:nvPr/>
          </p:nvGrpSpPr>
          <p:grpSpPr>
            <a:xfrm>
              <a:off x="4648200" y="1447800"/>
              <a:ext cx="2667000" cy="4724400"/>
              <a:chOff x="4648200" y="1828800"/>
              <a:chExt cx="2667000" cy="4724400"/>
            </a:xfrm>
          </p:grpSpPr>
          <p:sp>
            <p:nvSpPr>
              <p:cNvPr id="21" name="Right Brace 20"/>
              <p:cNvSpPr/>
              <p:nvPr/>
            </p:nvSpPr>
            <p:spPr>
              <a:xfrm>
                <a:off x="4648200" y="1828800"/>
                <a:ext cx="381000" cy="472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nip Single Corner Rectangle 21"/>
              <p:cNvSpPr/>
              <p:nvPr/>
            </p:nvSpPr>
            <p:spPr>
              <a:xfrm>
                <a:off x="5181600" y="3733800"/>
                <a:ext cx="2133600" cy="990600"/>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dirty="0" smtClean="0"/>
                  <a:t>ollection </a:t>
                </a:r>
                <a:r>
                  <a:rPr lang="en-US" dirty="0"/>
                  <a:t>I</a:t>
                </a:r>
                <a:r>
                  <a:rPr lang="en-US" dirty="0" smtClean="0"/>
                  <a:t>ndex</a:t>
                </a:r>
              </a:p>
              <a:p>
                <a:pPr algn="ctr"/>
                <a:r>
                  <a:rPr lang="en-US" dirty="0" smtClean="0"/>
                  <a:t>collectionName.ncx</a:t>
                </a:r>
                <a:endParaRPr lang="en-US" dirty="0"/>
              </a:p>
            </p:txBody>
          </p:sp>
        </p:grpSp>
        <p:sp>
          <p:nvSpPr>
            <p:cNvPr id="67" name="TextBox 66"/>
            <p:cNvSpPr txBox="1"/>
            <p:nvPr/>
          </p:nvSpPr>
          <p:spPr>
            <a:xfrm>
              <a:off x="5410200" y="4419600"/>
              <a:ext cx="1905000" cy="646331"/>
            </a:xfrm>
            <a:prstGeom prst="rect">
              <a:avLst/>
            </a:prstGeom>
            <a:noFill/>
          </p:spPr>
          <p:txBody>
            <a:bodyPr wrap="square" rtlCol="0">
              <a:spAutoFit/>
            </a:bodyPr>
            <a:lstStyle/>
            <a:p>
              <a:r>
                <a:rPr lang="en-US" dirty="0" smtClean="0"/>
                <a:t>1000x smaller</a:t>
              </a:r>
            </a:p>
            <a:p>
              <a:r>
                <a:rPr lang="en-US" dirty="0" smtClean="0"/>
                <a:t>CDM metadata</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ppt_x"/>
                                          </p:val>
                                        </p:tav>
                                        <p:tav tm="100000">
                                          <p:val>
                                            <p:strVal val="#ppt_x"/>
                                          </p:val>
                                        </p:tav>
                                      </p:tavLst>
                                    </p:anim>
                                    <p:anim calcmode="lin" valueType="num">
                                      <p:cBhvr additive="base">
                                        <p:cTn id="1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ppt_x"/>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6248400" cy="1143000"/>
          </a:xfrm>
        </p:spPr>
        <p:txBody>
          <a:bodyPr>
            <a:normAutofit/>
          </a:bodyPr>
          <a:lstStyle/>
          <a:p>
            <a:r>
              <a:rPr lang="en-US" sz="3600" dirty="0" smtClean="0"/>
              <a:t>GRIB time partitioning</a:t>
            </a:r>
            <a:endParaRPr lang="en-US" sz="3600" dirty="0"/>
          </a:p>
        </p:txBody>
      </p:sp>
      <p:sp>
        <p:nvSpPr>
          <p:cNvPr id="41" name="Flowchart: Predefined Process 40"/>
          <p:cNvSpPr/>
          <p:nvPr/>
        </p:nvSpPr>
        <p:spPr>
          <a:xfrm>
            <a:off x="8077200" y="1447800"/>
            <a:ext cx="914400" cy="612648"/>
          </a:xfrm>
          <a:prstGeom prst="flowChartPredefined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a:t>
            </a:r>
            <a:endParaRPr lang="en-US" dirty="0"/>
          </a:p>
        </p:txBody>
      </p:sp>
      <p:cxnSp>
        <p:nvCxnSpPr>
          <p:cNvPr id="43" name="Straight Arrow Connector 42"/>
          <p:cNvCxnSpPr>
            <a:stCxn id="41" idx="2"/>
            <a:endCxn id="92" idx="3"/>
          </p:cNvCxnSpPr>
          <p:nvPr/>
        </p:nvCxnSpPr>
        <p:spPr>
          <a:xfrm flipH="1">
            <a:off x="7086600" y="2060448"/>
            <a:ext cx="1447800" cy="113995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3" name="Group 38"/>
          <p:cNvGrpSpPr/>
          <p:nvPr/>
        </p:nvGrpSpPr>
        <p:grpSpPr>
          <a:xfrm>
            <a:off x="533400" y="533400"/>
            <a:ext cx="5029200" cy="2057400"/>
            <a:chOff x="762000" y="1752600"/>
            <a:chExt cx="6553200" cy="4724400"/>
          </a:xfrm>
        </p:grpSpPr>
        <p:grpSp>
          <p:nvGrpSpPr>
            <p:cNvPr id="6" name="Group 10"/>
            <p:cNvGrpSpPr/>
            <p:nvPr/>
          </p:nvGrpSpPr>
          <p:grpSpPr>
            <a:xfrm>
              <a:off x="838200" y="1752600"/>
              <a:ext cx="3505200" cy="1066800"/>
              <a:chOff x="838200" y="1752600"/>
              <a:chExt cx="3810000" cy="1143000"/>
            </a:xfrm>
          </p:grpSpPr>
          <p:sp>
            <p:nvSpPr>
              <p:cNvPr id="5" name="Snip Single Corner Rectangle 4"/>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gbx9</a:t>
                </a:r>
              </a:p>
            </p:txBody>
          </p:sp>
          <p:sp>
            <p:nvSpPr>
              <p:cNvPr id="4" name="Snip Single Corner Rectangle 3"/>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7" name="Straight Arrow Connector 6"/>
              <p:cNvCxnSpPr>
                <a:stCxn id="4" idx="0"/>
                <a:endCxn id="5" idx="2"/>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38200" y="4876800"/>
              <a:ext cx="343364" cy="369332"/>
            </a:xfrm>
            <a:prstGeom prst="rect">
              <a:avLst/>
            </a:prstGeom>
            <a:noFill/>
          </p:spPr>
          <p:txBody>
            <a:bodyPr wrap="none" rtlCol="0">
              <a:spAutoFit/>
            </a:bodyPr>
            <a:lstStyle/>
            <a:p>
              <a:r>
                <a:rPr lang="en-US" dirty="0" smtClean="0"/>
                <a:t>…</a:t>
              </a:r>
              <a:endParaRPr lang="en-US" dirty="0"/>
            </a:p>
          </p:txBody>
        </p:sp>
        <p:grpSp>
          <p:nvGrpSpPr>
            <p:cNvPr id="8" name="Group 22"/>
            <p:cNvGrpSpPr/>
            <p:nvPr/>
          </p:nvGrpSpPr>
          <p:grpSpPr>
            <a:xfrm>
              <a:off x="762000" y="5410200"/>
              <a:ext cx="3547872" cy="1066800"/>
              <a:chOff x="838200" y="1752600"/>
              <a:chExt cx="3856383" cy="1143000"/>
            </a:xfrm>
          </p:grpSpPr>
          <p:sp>
            <p:nvSpPr>
              <p:cNvPr id="24" name="Snip Single Corner Rectangle 23"/>
              <p:cNvSpPr/>
              <p:nvPr/>
            </p:nvSpPr>
            <p:spPr>
              <a:xfrm>
                <a:off x="3322983" y="2079171"/>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gbx9</a:t>
                </a:r>
              </a:p>
            </p:txBody>
          </p:sp>
          <p:sp>
            <p:nvSpPr>
              <p:cNvPr id="25" name="Snip Single Corner Rectangle 24"/>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26" name="Straight Arrow Connector 25"/>
              <p:cNvCxnSpPr>
                <a:stCxn id="25" idx="0"/>
                <a:endCxn id="24" idx="2"/>
              </p:cNvCxnSpPr>
              <p:nvPr/>
            </p:nvCxnSpPr>
            <p:spPr>
              <a:xfrm>
                <a:off x="2514600" y="2324100"/>
                <a:ext cx="808383" cy="59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26"/>
            <p:cNvGrpSpPr/>
            <p:nvPr/>
          </p:nvGrpSpPr>
          <p:grpSpPr>
            <a:xfrm>
              <a:off x="838200" y="3352800"/>
              <a:ext cx="3505200" cy="1066800"/>
              <a:chOff x="838200" y="1752600"/>
              <a:chExt cx="3810000" cy="1143000"/>
            </a:xfrm>
          </p:grpSpPr>
          <p:sp>
            <p:nvSpPr>
              <p:cNvPr id="28" name="Snip Single Corner Rectangle 27"/>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gbx9</a:t>
                </a:r>
              </a:p>
            </p:txBody>
          </p:sp>
          <p:sp>
            <p:nvSpPr>
              <p:cNvPr id="29" name="Snip Single Corner Rectangle 28"/>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30" name="Straight Arrow Connector 29"/>
              <p:cNvCxnSpPr>
                <a:stCxn id="29" idx="0"/>
                <a:endCxn id="28" idx="2"/>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Right Brace 20"/>
            <p:cNvSpPr/>
            <p:nvPr/>
          </p:nvSpPr>
          <p:spPr>
            <a:xfrm>
              <a:off x="4648200" y="1752600"/>
              <a:ext cx="381000" cy="464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nip Single Corner Rectangle 21"/>
            <p:cNvSpPr/>
            <p:nvPr/>
          </p:nvSpPr>
          <p:spPr>
            <a:xfrm>
              <a:off x="5181600" y="3416710"/>
              <a:ext cx="2133600" cy="974622"/>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ncx</a:t>
              </a:r>
              <a:endParaRPr lang="en-US" dirty="0" smtClean="0"/>
            </a:p>
          </p:txBody>
        </p:sp>
      </p:grpSp>
      <p:grpSp>
        <p:nvGrpSpPr>
          <p:cNvPr id="10" name="Group 64"/>
          <p:cNvGrpSpPr/>
          <p:nvPr/>
        </p:nvGrpSpPr>
        <p:grpSpPr>
          <a:xfrm>
            <a:off x="533400" y="3200400"/>
            <a:ext cx="5029200" cy="2057400"/>
            <a:chOff x="762000" y="1752600"/>
            <a:chExt cx="6553200" cy="4724400"/>
          </a:xfrm>
        </p:grpSpPr>
        <p:grpSp>
          <p:nvGrpSpPr>
            <p:cNvPr id="11" name="Group 10"/>
            <p:cNvGrpSpPr/>
            <p:nvPr/>
          </p:nvGrpSpPr>
          <p:grpSpPr>
            <a:xfrm>
              <a:off x="838200" y="1752600"/>
              <a:ext cx="3505200" cy="1066800"/>
              <a:chOff x="838200" y="1752600"/>
              <a:chExt cx="3810000" cy="1143000"/>
            </a:xfrm>
          </p:grpSpPr>
          <p:sp>
            <p:nvSpPr>
              <p:cNvPr id="79" name="Snip Single Corner Rectangle 4"/>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gbx9</a:t>
                </a:r>
              </a:p>
            </p:txBody>
          </p:sp>
          <p:sp>
            <p:nvSpPr>
              <p:cNvPr id="80" name="Snip Single Corner Rectangle 79"/>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81" name="Straight Arrow Connector 80"/>
              <p:cNvCxnSpPr>
                <a:stCxn id="80" idx="0"/>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838200" y="4876800"/>
              <a:ext cx="343364" cy="369332"/>
            </a:xfrm>
            <a:prstGeom prst="rect">
              <a:avLst/>
            </a:prstGeom>
            <a:noFill/>
          </p:spPr>
          <p:txBody>
            <a:bodyPr wrap="none" rtlCol="0">
              <a:spAutoFit/>
            </a:bodyPr>
            <a:lstStyle/>
            <a:p>
              <a:r>
                <a:rPr lang="en-US" dirty="0" smtClean="0"/>
                <a:t>…</a:t>
              </a:r>
              <a:endParaRPr lang="en-US" dirty="0"/>
            </a:p>
          </p:txBody>
        </p:sp>
        <p:grpSp>
          <p:nvGrpSpPr>
            <p:cNvPr id="12" name="Group 22"/>
            <p:cNvGrpSpPr/>
            <p:nvPr/>
          </p:nvGrpSpPr>
          <p:grpSpPr>
            <a:xfrm>
              <a:off x="762000" y="5410200"/>
              <a:ext cx="3547872" cy="1066800"/>
              <a:chOff x="838200" y="1752600"/>
              <a:chExt cx="3856383" cy="1143000"/>
            </a:xfrm>
          </p:grpSpPr>
          <p:sp>
            <p:nvSpPr>
              <p:cNvPr id="76" name="Snip Single Corner Rectangle 75"/>
              <p:cNvSpPr/>
              <p:nvPr/>
            </p:nvSpPr>
            <p:spPr>
              <a:xfrm>
                <a:off x="3322983" y="2079171"/>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gbx9</a:t>
                </a:r>
              </a:p>
            </p:txBody>
          </p:sp>
          <p:sp>
            <p:nvSpPr>
              <p:cNvPr id="77" name="Snip Single Corner Rectangle 76"/>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78" name="Straight Arrow Connector 77"/>
              <p:cNvCxnSpPr>
                <a:stCxn id="77" idx="0"/>
                <a:endCxn id="76" idx="2"/>
              </p:cNvCxnSpPr>
              <p:nvPr/>
            </p:nvCxnSpPr>
            <p:spPr>
              <a:xfrm>
                <a:off x="2514600" y="2324100"/>
                <a:ext cx="808383" cy="59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26"/>
            <p:cNvGrpSpPr/>
            <p:nvPr/>
          </p:nvGrpSpPr>
          <p:grpSpPr>
            <a:xfrm>
              <a:off x="838200" y="3352800"/>
              <a:ext cx="3505200" cy="1066800"/>
              <a:chOff x="838200" y="1752600"/>
              <a:chExt cx="3810000" cy="1143000"/>
            </a:xfrm>
          </p:grpSpPr>
          <p:sp>
            <p:nvSpPr>
              <p:cNvPr id="73" name="Snip Single Corner Rectangle 72"/>
              <p:cNvSpPr/>
              <p:nvPr/>
            </p:nvSpPr>
            <p:spPr>
              <a:xfrm>
                <a:off x="3276600" y="2133600"/>
                <a:ext cx="1371600" cy="609600"/>
              </a:xfrm>
              <a:prstGeom prst="snip1Rect">
                <a:avLst/>
              </a:prstGeom>
              <a:solidFill>
                <a:schemeClr val="accent4">
                  <a:lumMod val="75000"/>
                </a:schemeClr>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gbx9</a:t>
                </a:r>
              </a:p>
            </p:txBody>
          </p:sp>
          <p:sp>
            <p:nvSpPr>
              <p:cNvPr id="74" name="Snip Single Corner Rectangle 73"/>
              <p:cNvSpPr/>
              <p:nvPr/>
            </p:nvSpPr>
            <p:spPr>
              <a:xfrm>
                <a:off x="838200" y="1752600"/>
                <a:ext cx="1676400" cy="1143000"/>
              </a:xfrm>
              <a:prstGeom prst="snip1Rect">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GRIB file</a:t>
                </a:r>
                <a:endParaRPr lang="en-US" dirty="0"/>
              </a:p>
            </p:txBody>
          </p:sp>
          <p:cxnSp>
            <p:nvCxnSpPr>
              <p:cNvPr id="75" name="Straight Arrow Connector 74"/>
              <p:cNvCxnSpPr>
                <a:stCxn id="74" idx="0"/>
                <a:endCxn id="73" idx="2"/>
              </p:cNvCxnSpPr>
              <p:nvPr/>
            </p:nvCxnSpPr>
            <p:spPr>
              <a:xfrm>
                <a:off x="2514600" y="2324100"/>
                <a:ext cx="762000"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1" name="Right Brace 70"/>
            <p:cNvSpPr/>
            <p:nvPr/>
          </p:nvSpPr>
          <p:spPr>
            <a:xfrm>
              <a:off x="4648200" y="1752600"/>
              <a:ext cx="381000" cy="464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nip Single Corner Rectangle 71"/>
            <p:cNvSpPr/>
            <p:nvPr/>
          </p:nvSpPr>
          <p:spPr>
            <a:xfrm>
              <a:off x="5181600" y="3416710"/>
              <a:ext cx="2133600" cy="974622"/>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ncx</a:t>
              </a:r>
              <a:endParaRPr lang="en-US" dirty="0" smtClean="0"/>
            </a:p>
          </p:txBody>
        </p:sp>
      </p:grpSp>
      <p:cxnSp>
        <p:nvCxnSpPr>
          <p:cNvPr id="83" name="Straight Connector 82"/>
          <p:cNvCxnSpPr/>
          <p:nvPr/>
        </p:nvCxnSpPr>
        <p:spPr>
          <a:xfrm>
            <a:off x="457200" y="2895600"/>
            <a:ext cx="5029200" cy="0"/>
          </a:xfrm>
          <a:prstGeom prst="line">
            <a:avLst/>
          </a:prstGeom>
          <a:ln w="19050" cmpd="thinThick">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 y="5562600"/>
            <a:ext cx="50292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 y="6172200"/>
            <a:ext cx="50292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4800" y="5715000"/>
            <a:ext cx="1676400" cy="369332"/>
          </a:xfrm>
          <a:prstGeom prst="rect">
            <a:avLst/>
          </a:prstGeom>
          <a:noFill/>
        </p:spPr>
        <p:txBody>
          <a:bodyPr wrap="square" rtlCol="0">
            <a:spAutoFit/>
          </a:bodyPr>
          <a:lstStyle/>
          <a:p>
            <a:r>
              <a:rPr lang="en-US" dirty="0" smtClean="0"/>
              <a:t>…</a:t>
            </a:r>
            <a:endParaRPr lang="en-US" dirty="0"/>
          </a:p>
        </p:txBody>
      </p:sp>
      <p:sp>
        <p:nvSpPr>
          <p:cNvPr id="87" name="TextBox 86"/>
          <p:cNvSpPr txBox="1"/>
          <p:nvPr/>
        </p:nvSpPr>
        <p:spPr>
          <a:xfrm>
            <a:off x="4724400" y="2514600"/>
            <a:ext cx="1133644" cy="369332"/>
          </a:xfrm>
          <a:prstGeom prst="rect">
            <a:avLst/>
          </a:prstGeom>
          <a:noFill/>
        </p:spPr>
        <p:txBody>
          <a:bodyPr wrap="none" rtlCol="0">
            <a:spAutoFit/>
          </a:bodyPr>
          <a:lstStyle/>
          <a:p>
            <a:r>
              <a:rPr lang="en-US" dirty="0" smtClean="0"/>
              <a:t>Jan 1983</a:t>
            </a:r>
            <a:endParaRPr lang="en-US" dirty="0"/>
          </a:p>
        </p:txBody>
      </p:sp>
      <p:sp>
        <p:nvSpPr>
          <p:cNvPr id="89" name="TextBox 88"/>
          <p:cNvSpPr txBox="1"/>
          <p:nvPr/>
        </p:nvSpPr>
        <p:spPr>
          <a:xfrm>
            <a:off x="4648200" y="5105400"/>
            <a:ext cx="1159292" cy="369332"/>
          </a:xfrm>
          <a:prstGeom prst="rect">
            <a:avLst/>
          </a:prstGeom>
          <a:noFill/>
        </p:spPr>
        <p:txBody>
          <a:bodyPr wrap="none" rtlCol="0">
            <a:spAutoFit/>
          </a:bodyPr>
          <a:lstStyle/>
          <a:p>
            <a:r>
              <a:rPr lang="en-US" dirty="0" smtClean="0"/>
              <a:t>Feb 1983</a:t>
            </a:r>
            <a:endParaRPr lang="en-US" dirty="0"/>
          </a:p>
        </p:txBody>
      </p:sp>
      <p:sp>
        <p:nvSpPr>
          <p:cNvPr id="90" name="TextBox 89"/>
          <p:cNvSpPr txBox="1"/>
          <p:nvPr/>
        </p:nvSpPr>
        <p:spPr>
          <a:xfrm>
            <a:off x="4648200" y="5715000"/>
            <a:ext cx="1159292" cy="369332"/>
          </a:xfrm>
          <a:prstGeom prst="rect">
            <a:avLst/>
          </a:prstGeom>
          <a:noFill/>
        </p:spPr>
        <p:txBody>
          <a:bodyPr wrap="none" rtlCol="0">
            <a:spAutoFit/>
          </a:bodyPr>
          <a:lstStyle/>
          <a:p>
            <a:r>
              <a:rPr lang="en-US" dirty="0" smtClean="0"/>
              <a:t>Mar 1983</a:t>
            </a:r>
            <a:endParaRPr lang="en-US" dirty="0"/>
          </a:p>
        </p:txBody>
      </p:sp>
      <p:sp>
        <p:nvSpPr>
          <p:cNvPr id="91" name="Right Brace 90"/>
          <p:cNvSpPr/>
          <p:nvPr/>
        </p:nvSpPr>
        <p:spPr>
          <a:xfrm>
            <a:off x="5562600" y="1066800"/>
            <a:ext cx="457200" cy="533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nip Single Corner Rectangle 91"/>
          <p:cNvSpPr/>
          <p:nvPr/>
        </p:nvSpPr>
        <p:spPr>
          <a:xfrm>
            <a:off x="6172200" y="3200400"/>
            <a:ext cx="1828800" cy="1143000"/>
          </a:xfrm>
          <a:prstGeom prst="snip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Partition index</a:t>
            </a:r>
          </a:p>
          <a:p>
            <a:pPr algn="ctr"/>
            <a:r>
              <a:rPr lang="en-US" dirty="0" smtClean="0">
                <a:solidFill>
                  <a:schemeClr val="tx1"/>
                </a:solidFill>
              </a:rPr>
              <a:t>Collection.ncx</a:t>
            </a:r>
          </a:p>
        </p:txBody>
      </p:sp>
      <p:sp>
        <p:nvSpPr>
          <p:cNvPr id="46" name="TextBox 45"/>
          <p:cNvSpPr txBox="1"/>
          <p:nvPr/>
        </p:nvSpPr>
        <p:spPr>
          <a:xfrm>
            <a:off x="4724400" y="6324600"/>
            <a:ext cx="415498"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got ?</a:t>
            </a:r>
            <a:endParaRPr lang="en-US" dirty="0"/>
          </a:p>
        </p:txBody>
      </p:sp>
      <p:sp>
        <p:nvSpPr>
          <p:cNvPr id="3" name="Content Placeholder 2"/>
          <p:cNvSpPr>
            <a:spLocks noGrp="1"/>
          </p:cNvSpPr>
          <p:nvPr>
            <p:ph idx="1"/>
          </p:nvPr>
        </p:nvSpPr>
        <p:spPr/>
        <p:txBody>
          <a:bodyPr>
            <a:normAutofit lnSpcReduction="10000"/>
          </a:bodyPr>
          <a:lstStyle/>
          <a:p>
            <a:r>
              <a:rPr lang="en-US" dirty="0" smtClean="0"/>
              <a:t>Fast indexing allows you to find the subsets that you want in under a second</a:t>
            </a:r>
          </a:p>
          <a:p>
            <a:pPr lvl="1"/>
            <a:r>
              <a:rPr lang="en-US" dirty="0" smtClean="0"/>
              <a:t>Time partitioning should scale up as long as your data is time partitioned</a:t>
            </a:r>
          </a:p>
          <a:p>
            <a:r>
              <a:rPr lang="en-US" dirty="0" smtClean="0"/>
              <a:t>No pixie dust: still have to read the data! </a:t>
            </a:r>
          </a:p>
          <a:p>
            <a:r>
              <a:rPr lang="en-US" dirty="0" smtClean="0"/>
              <a:t>GRIB2 stores compressed horizontal slices</a:t>
            </a:r>
          </a:p>
          <a:p>
            <a:pPr lvl="1"/>
            <a:r>
              <a:rPr lang="en-US" dirty="0" smtClean="0"/>
              <a:t>decompress entire slice to get one value</a:t>
            </a:r>
          </a:p>
          <a:p>
            <a:r>
              <a:rPr lang="en-US" dirty="0" smtClean="0"/>
              <a:t>Experimenting with storing in netcdf-4 </a:t>
            </a:r>
          </a:p>
          <a:p>
            <a:pPr lvl="1"/>
            <a:r>
              <a:rPr lang="en-US" dirty="0" smtClean="0"/>
              <a:t>Chunk to get </a:t>
            </a:r>
            <a:r>
              <a:rPr lang="en-US" dirty="0" err="1" smtClean="0"/>
              <a:t>timeseries</a:t>
            </a:r>
            <a:r>
              <a:rPr lang="en-US" dirty="0" smtClean="0"/>
              <a:t> data at a single point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304800" y="0"/>
            <a:ext cx="9753600" cy="7239000"/>
            <a:chOff x="1371600" y="609600"/>
            <a:chExt cx="7213600" cy="5562600"/>
          </a:xfrm>
        </p:grpSpPr>
        <p:pic>
          <p:nvPicPr>
            <p:cNvPr id="19460" name="Picture 5" descr="The dark lord.jpg"/>
            <p:cNvPicPr>
              <a:picLocks noChangeAspect="1"/>
            </p:cNvPicPr>
            <p:nvPr/>
          </p:nvPicPr>
          <p:blipFill>
            <a:blip r:embed="rId3" cstate="print"/>
            <a:srcRect/>
            <a:stretch>
              <a:fillRect/>
            </a:stretch>
          </p:blipFill>
          <p:spPr bwMode="auto">
            <a:xfrm>
              <a:off x="1371600" y="609600"/>
              <a:ext cx="7213600" cy="5562600"/>
            </a:xfrm>
            <a:prstGeom prst="rect">
              <a:avLst/>
            </a:prstGeom>
            <a:noFill/>
            <a:ln w="9525">
              <a:noFill/>
              <a:miter lim="800000"/>
              <a:headEnd/>
              <a:tailEnd/>
            </a:ln>
          </p:spPr>
        </p:pic>
        <p:pic>
          <p:nvPicPr>
            <p:cNvPr id="19461" name="Picture 6" descr="glenn"/>
            <p:cNvPicPr>
              <a:picLocks noChangeAspect="1" noChangeArrowheads="1"/>
            </p:cNvPicPr>
            <p:nvPr/>
          </p:nvPicPr>
          <p:blipFill>
            <a:blip r:embed="rId4" cstate="print"/>
            <a:srcRect l="52901" t="7936" r="27661" b="55850"/>
            <a:stretch>
              <a:fillRect/>
            </a:stretch>
          </p:blipFill>
          <p:spPr bwMode="auto">
            <a:xfrm>
              <a:off x="4953000" y="990600"/>
              <a:ext cx="1752600" cy="2133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05000"/>
            <a:ext cx="10083722" cy="2646878"/>
          </a:xfrm>
          <a:prstGeom prst="rect">
            <a:avLst/>
          </a:prstGeom>
          <a:noFill/>
        </p:spPr>
        <p:txBody>
          <a:bodyPr wrap="none" rtlCol="0">
            <a:spAutoFit/>
          </a:bodyPr>
          <a:lstStyle/>
          <a:p>
            <a:r>
              <a:rPr lang="en-US" sz="16600" b="1" dirty="0" smtClean="0">
                <a:latin typeface="Arial Black" pitchFamily="34" charset="0"/>
                <a:cs typeface="Aharoni" pitchFamily="2" charset="-79"/>
              </a:rPr>
              <a:t>Big Data</a:t>
            </a:r>
            <a:endParaRPr lang="en-US" sz="16600" b="1" dirty="0">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Bigger Data</a:t>
            </a:r>
            <a:endParaRPr lang="en-US" dirty="0"/>
          </a:p>
        </p:txBody>
      </p:sp>
      <p:sp>
        <p:nvSpPr>
          <p:cNvPr id="3" name="Content Placeholder 2"/>
          <p:cNvSpPr>
            <a:spLocks noGrp="1"/>
          </p:cNvSpPr>
          <p:nvPr>
            <p:ph idx="1"/>
          </p:nvPr>
        </p:nvSpPr>
        <p:spPr/>
        <p:txBody>
          <a:bodyPr/>
          <a:lstStyle/>
          <a:p>
            <a:r>
              <a:rPr lang="en-US" dirty="0" smtClean="0"/>
              <a:t>CMIP5 </a:t>
            </a:r>
            <a:r>
              <a:rPr lang="en-US" dirty="0" smtClean="0"/>
              <a:t>at IPSL Climate </a:t>
            </a:r>
            <a:r>
              <a:rPr lang="en-US" dirty="0" err="1" smtClean="0"/>
              <a:t>Modelling</a:t>
            </a:r>
            <a:r>
              <a:rPr lang="en-US" dirty="0" smtClean="0"/>
              <a:t> Centre </a:t>
            </a:r>
            <a:endParaRPr lang="en-US" dirty="0" smtClean="0"/>
          </a:p>
          <a:p>
            <a:pPr lvl="1"/>
            <a:r>
              <a:rPr lang="en-US" dirty="0" smtClean="0"/>
              <a:t>300K </a:t>
            </a:r>
            <a:r>
              <a:rPr lang="en-US" dirty="0" err="1" smtClean="0"/>
              <a:t>netCDF</a:t>
            </a:r>
            <a:r>
              <a:rPr lang="en-US" dirty="0" smtClean="0"/>
              <a:t> files, 300 Tb.</a:t>
            </a:r>
          </a:p>
          <a:p>
            <a:r>
              <a:rPr lang="en-US" dirty="0" smtClean="0"/>
              <a:t>Sequential read of 300 Tb @ 100Mb/sec</a:t>
            </a:r>
          </a:p>
          <a:p>
            <a:pPr lvl="1"/>
            <a:r>
              <a:rPr lang="en-US" dirty="0" smtClean="0"/>
              <a:t>3 x 10^6 sec = 833 hours = 35 days</a:t>
            </a:r>
          </a:p>
          <a:p>
            <a:r>
              <a:rPr lang="en-US" dirty="0" smtClean="0"/>
              <a:t>How to get that down to 8 hours ?</a:t>
            </a:r>
          </a:p>
          <a:p>
            <a:pPr lvl="1">
              <a:buFont typeface="Wingdings" pitchFamily="2" charset="2"/>
              <a:buChar char="Ø"/>
            </a:pPr>
            <a:r>
              <a:rPr lang="en-US" dirty="0" smtClean="0"/>
              <a:t>Divide into 100 jobs, run in parallel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NetCDF-3 file format</a:t>
            </a:r>
          </a:p>
        </p:txBody>
      </p:sp>
      <p:sp>
        <p:nvSpPr>
          <p:cNvPr id="6" name="Flowchart: Predefined Process 5"/>
          <p:cNvSpPr/>
          <p:nvPr/>
        </p:nvSpPr>
        <p:spPr>
          <a:xfrm>
            <a:off x="990600" y="1600200"/>
            <a:ext cx="2133600" cy="5334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Header</a:t>
            </a:r>
          </a:p>
        </p:txBody>
      </p:sp>
      <p:sp>
        <p:nvSpPr>
          <p:cNvPr id="7" name="Flowchart: Predefined Process 6"/>
          <p:cNvSpPr/>
          <p:nvPr/>
        </p:nvSpPr>
        <p:spPr>
          <a:xfrm>
            <a:off x="990600" y="2133600"/>
            <a:ext cx="2133600" cy="1603375"/>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Non-record</a:t>
            </a:r>
          </a:p>
          <a:p>
            <a:pPr algn="ctr" fontAlgn="auto">
              <a:spcBef>
                <a:spcPts val="0"/>
              </a:spcBef>
              <a:spcAft>
                <a:spcPts val="0"/>
              </a:spcAft>
              <a:defRPr/>
            </a:pPr>
            <a:r>
              <a:rPr lang="en-US" dirty="0">
                <a:solidFill>
                  <a:srgbClr val="002060"/>
                </a:solidFill>
              </a:rPr>
              <a:t>Variable</a:t>
            </a:r>
          </a:p>
        </p:txBody>
      </p:sp>
      <p:sp>
        <p:nvSpPr>
          <p:cNvPr id="8" name="Flowchart: Predefined Process 7"/>
          <p:cNvSpPr/>
          <p:nvPr/>
        </p:nvSpPr>
        <p:spPr>
          <a:xfrm>
            <a:off x="990600" y="3733800"/>
            <a:ext cx="2133600" cy="21336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Record Variables</a:t>
            </a:r>
          </a:p>
        </p:txBody>
      </p:sp>
      <p:sp>
        <p:nvSpPr>
          <p:cNvPr id="9" name="Flowchart: Predefined Process 8"/>
          <p:cNvSpPr/>
          <p:nvPr/>
        </p:nvSpPr>
        <p:spPr>
          <a:xfrm>
            <a:off x="3962400" y="2209800"/>
            <a:ext cx="2133600" cy="4572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Variable 1</a:t>
            </a:r>
          </a:p>
        </p:txBody>
      </p:sp>
      <p:sp>
        <p:nvSpPr>
          <p:cNvPr id="10" name="Flowchart: Predefined Process 9"/>
          <p:cNvSpPr/>
          <p:nvPr/>
        </p:nvSpPr>
        <p:spPr>
          <a:xfrm>
            <a:off x="3962400" y="2667000"/>
            <a:ext cx="2133600" cy="4572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Variable 2</a:t>
            </a:r>
          </a:p>
        </p:txBody>
      </p:sp>
      <p:sp>
        <p:nvSpPr>
          <p:cNvPr id="11" name="Flowchart: Predefined Process 10"/>
          <p:cNvSpPr/>
          <p:nvPr/>
        </p:nvSpPr>
        <p:spPr>
          <a:xfrm>
            <a:off x="3962400" y="3124200"/>
            <a:ext cx="2133600" cy="4572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Variable 3 …</a:t>
            </a:r>
          </a:p>
        </p:txBody>
      </p:sp>
      <p:sp>
        <p:nvSpPr>
          <p:cNvPr id="12" name="Flowchart: Predefined Process 11"/>
          <p:cNvSpPr/>
          <p:nvPr/>
        </p:nvSpPr>
        <p:spPr>
          <a:xfrm>
            <a:off x="3962400" y="3886200"/>
            <a:ext cx="2133600" cy="8382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2060"/>
                </a:solidFill>
              </a:rPr>
              <a:t>Record 0</a:t>
            </a:r>
          </a:p>
        </p:txBody>
      </p:sp>
      <p:sp>
        <p:nvSpPr>
          <p:cNvPr id="14" name="Flowchart: Predefined Process 13"/>
          <p:cNvSpPr/>
          <p:nvPr/>
        </p:nvSpPr>
        <p:spPr>
          <a:xfrm>
            <a:off x="3962400" y="4724400"/>
            <a:ext cx="2133600" cy="7620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2060"/>
                </a:solidFill>
              </a:rPr>
              <a:t>Record 1</a:t>
            </a:r>
          </a:p>
        </p:txBody>
      </p:sp>
      <p:sp>
        <p:nvSpPr>
          <p:cNvPr id="16" name="Left Brace 15"/>
          <p:cNvSpPr/>
          <p:nvPr/>
        </p:nvSpPr>
        <p:spPr>
          <a:xfrm>
            <a:off x="3352800" y="2209800"/>
            <a:ext cx="4572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Left Brace 16"/>
          <p:cNvSpPr/>
          <p:nvPr/>
        </p:nvSpPr>
        <p:spPr>
          <a:xfrm>
            <a:off x="3276600" y="3886200"/>
            <a:ext cx="533400" cy="1828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229" name="TextBox 17"/>
          <p:cNvSpPr txBox="1">
            <a:spLocks noChangeArrowheads="1"/>
          </p:cNvSpPr>
          <p:nvPr/>
        </p:nvSpPr>
        <p:spPr bwMode="auto">
          <a:xfrm>
            <a:off x="6629400" y="2209800"/>
            <a:ext cx="1782763" cy="646113"/>
          </a:xfrm>
          <a:prstGeom prst="rect">
            <a:avLst/>
          </a:prstGeom>
          <a:noFill/>
          <a:ln w="9525">
            <a:noFill/>
            <a:miter lim="800000"/>
            <a:headEnd/>
            <a:tailEnd/>
          </a:ln>
        </p:spPr>
        <p:txBody>
          <a:bodyPr wrap="none">
            <a:spAutoFit/>
          </a:bodyPr>
          <a:lstStyle/>
          <a:p>
            <a:r>
              <a:rPr lang="en-US">
                <a:latin typeface="Calibri" pitchFamily="34" charset="0"/>
              </a:rPr>
              <a:t>float var1(z, y, x)</a:t>
            </a:r>
          </a:p>
          <a:p>
            <a:r>
              <a:rPr lang="en-US">
                <a:latin typeface="Calibri" pitchFamily="34" charset="0"/>
              </a:rPr>
              <a:t>Row-major order</a:t>
            </a:r>
          </a:p>
        </p:txBody>
      </p:sp>
      <p:sp>
        <p:nvSpPr>
          <p:cNvPr id="24" name="Left Brace 23"/>
          <p:cNvSpPr/>
          <p:nvPr/>
        </p:nvSpPr>
        <p:spPr>
          <a:xfrm>
            <a:off x="6324600" y="2209800"/>
            <a:ext cx="228600" cy="457200"/>
          </a:xfrm>
          <a:prstGeom prst="leftBrace">
            <a:avLst>
              <a:gd name="adj1" fmla="val 5000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231" name="Group 29"/>
          <p:cNvGrpSpPr>
            <a:grpSpLocks/>
          </p:cNvGrpSpPr>
          <p:nvPr/>
        </p:nvGrpSpPr>
        <p:grpSpPr bwMode="auto">
          <a:xfrm>
            <a:off x="6324600" y="3733800"/>
            <a:ext cx="2667000" cy="869950"/>
            <a:chOff x="6324600" y="3733800"/>
            <a:chExt cx="2256078" cy="870168"/>
          </a:xfrm>
        </p:grpSpPr>
        <p:sp>
          <p:nvSpPr>
            <p:cNvPr id="9237" name="TextBox 22"/>
            <p:cNvSpPr txBox="1">
              <a:spLocks noChangeArrowheads="1"/>
            </p:cNvSpPr>
            <p:nvPr/>
          </p:nvSpPr>
          <p:spPr bwMode="auto">
            <a:xfrm>
              <a:off x="6552894" y="3962457"/>
              <a:ext cx="2027784" cy="641511"/>
            </a:xfrm>
            <a:prstGeom prst="rect">
              <a:avLst/>
            </a:prstGeom>
            <a:noFill/>
            <a:ln w="9525">
              <a:noFill/>
              <a:miter lim="800000"/>
              <a:headEnd/>
              <a:tailEnd/>
            </a:ln>
          </p:spPr>
          <p:txBody>
            <a:bodyPr>
              <a:spAutoFit/>
            </a:bodyPr>
            <a:lstStyle/>
            <a:p>
              <a:r>
                <a:rPr lang="en-US">
                  <a:latin typeface="Calibri" pitchFamily="34" charset="0"/>
                </a:rPr>
                <a:t>float rvar2(0, z, y, x)</a:t>
              </a:r>
            </a:p>
            <a:p>
              <a:r>
                <a:rPr lang="en-US">
                  <a:latin typeface="Calibri" pitchFamily="34" charset="0"/>
                </a:rPr>
                <a:t>float rvar3(0, z, y, x)</a:t>
              </a:r>
            </a:p>
          </p:txBody>
        </p:sp>
        <p:sp>
          <p:nvSpPr>
            <p:cNvPr id="9238" name="TextBox 18"/>
            <p:cNvSpPr txBox="1">
              <a:spLocks noChangeArrowheads="1"/>
            </p:cNvSpPr>
            <p:nvPr/>
          </p:nvSpPr>
          <p:spPr bwMode="auto">
            <a:xfrm>
              <a:off x="6552894" y="3733800"/>
              <a:ext cx="2027784" cy="366804"/>
            </a:xfrm>
            <a:prstGeom prst="rect">
              <a:avLst/>
            </a:prstGeom>
            <a:noFill/>
            <a:ln w="9525">
              <a:noFill/>
              <a:miter lim="800000"/>
              <a:headEnd/>
              <a:tailEnd/>
            </a:ln>
          </p:spPr>
          <p:txBody>
            <a:bodyPr>
              <a:spAutoFit/>
            </a:bodyPr>
            <a:lstStyle/>
            <a:p>
              <a:r>
                <a:rPr lang="en-US">
                  <a:latin typeface="Calibri" pitchFamily="34" charset="0"/>
                </a:rPr>
                <a:t>float rvar1(0, z, y, x)</a:t>
              </a:r>
            </a:p>
          </p:txBody>
        </p:sp>
        <p:sp>
          <p:nvSpPr>
            <p:cNvPr id="25" name="Left Brace 24"/>
            <p:cNvSpPr/>
            <p:nvPr/>
          </p:nvSpPr>
          <p:spPr>
            <a:xfrm>
              <a:off x="6324600" y="3886238"/>
              <a:ext cx="228294" cy="609753"/>
            </a:xfrm>
            <a:prstGeom prst="leftBrace">
              <a:avLst>
                <a:gd name="adj1" fmla="val 5000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232" name="Group 30"/>
          <p:cNvGrpSpPr>
            <a:grpSpLocks/>
          </p:cNvGrpSpPr>
          <p:nvPr/>
        </p:nvGrpSpPr>
        <p:grpSpPr bwMode="auto">
          <a:xfrm>
            <a:off x="6400800" y="4724400"/>
            <a:ext cx="2514600" cy="869950"/>
            <a:chOff x="6324600" y="3733800"/>
            <a:chExt cx="2256078" cy="870167"/>
          </a:xfrm>
        </p:grpSpPr>
        <p:sp>
          <p:nvSpPr>
            <p:cNvPr id="9234" name="TextBox 31"/>
            <p:cNvSpPr txBox="1">
              <a:spLocks noChangeArrowheads="1"/>
            </p:cNvSpPr>
            <p:nvPr/>
          </p:nvSpPr>
          <p:spPr bwMode="auto">
            <a:xfrm>
              <a:off x="6553911" y="3962457"/>
              <a:ext cx="2026767" cy="641510"/>
            </a:xfrm>
            <a:prstGeom prst="rect">
              <a:avLst/>
            </a:prstGeom>
            <a:noFill/>
            <a:ln w="9525">
              <a:noFill/>
              <a:miter lim="800000"/>
              <a:headEnd/>
              <a:tailEnd/>
            </a:ln>
          </p:spPr>
          <p:txBody>
            <a:bodyPr>
              <a:spAutoFit/>
            </a:bodyPr>
            <a:lstStyle/>
            <a:p>
              <a:r>
                <a:rPr lang="en-US">
                  <a:latin typeface="Calibri" pitchFamily="34" charset="0"/>
                </a:rPr>
                <a:t>float rvar2(1, z, y, x)</a:t>
              </a:r>
            </a:p>
            <a:p>
              <a:r>
                <a:rPr lang="en-US">
                  <a:latin typeface="Calibri" pitchFamily="34" charset="0"/>
                </a:rPr>
                <a:t>float rvar3(1, z, y, x)</a:t>
              </a:r>
            </a:p>
          </p:txBody>
        </p:sp>
        <p:sp>
          <p:nvSpPr>
            <p:cNvPr id="9235" name="TextBox 32"/>
            <p:cNvSpPr txBox="1">
              <a:spLocks noChangeArrowheads="1"/>
            </p:cNvSpPr>
            <p:nvPr/>
          </p:nvSpPr>
          <p:spPr bwMode="auto">
            <a:xfrm>
              <a:off x="6553911" y="3733800"/>
              <a:ext cx="2026767" cy="366804"/>
            </a:xfrm>
            <a:prstGeom prst="rect">
              <a:avLst/>
            </a:prstGeom>
            <a:noFill/>
            <a:ln w="9525">
              <a:noFill/>
              <a:miter lim="800000"/>
              <a:headEnd/>
              <a:tailEnd/>
            </a:ln>
          </p:spPr>
          <p:txBody>
            <a:bodyPr>
              <a:spAutoFit/>
            </a:bodyPr>
            <a:lstStyle/>
            <a:p>
              <a:r>
                <a:rPr lang="en-US">
                  <a:latin typeface="Calibri" pitchFamily="34" charset="0"/>
                </a:rPr>
                <a:t>float rvar1(1, z, y, x)</a:t>
              </a:r>
            </a:p>
          </p:txBody>
        </p:sp>
        <p:sp>
          <p:nvSpPr>
            <p:cNvPr id="34" name="Left Brace 33"/>
            <p:cNvSpPr/>
            <p:nvPr/>
          </p:nvSpPr>
          <p:spPr>
            <a:xfrm>
              <a:off x="6324600" y="3886238"/>
              <a:ext cx="229311" cy="609752"/>
            </a:xfrm>
            <a:prstGeom prst="leftBrace">
              <a:avLst>
                <a:gd name="adj1" fmla="val 5000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2" name="Flowchart: Predefined Process 13"/>
          <p:cNvSpPr/>
          <p:nvPr/>
        </p:nvSpPr>
        <p:spPr>
          <a:xfrm>
            <a:off x="3962400" y="5486400"/>
            <a:ext cx="2133600" cy="762000"/>
          </a:xfrm>
          <a:prstGeom prst="flowChartPredefined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002060"/>
                </a:solidFill>
              </a:rPr>
              <a:t>unlimited…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Parallel I/O Systems</a:t>
            </a:r>
            <a:endParaRPr lang="en-US" dirty="0"/>
          </a:p>
        </p:txBody>
      </p:sp>
      <p:sp>
        <p:nvSpPr>
          <p:cNvPr id="3" name="Content Placeholder 2"/>
          <p:cNvSpPr>
            <a:spLocks noGrp="1"/>
          </p:cNvSpPr>
          <p:nvPr>
            <p:ph idx="1"/>
          </p:nvPr>
        </p:nvSpPr>
        <p:spPr/>
        <p:txBody>
          <a:bodyPr/>
          <a:lstStyle/>
          <a:p>
            <a:r>
              <a:rPr lang="en-US" sz="2800" dirty="0" smtClean="0"/>
              <a:t>Shared nothing, commodity disks</a:t>
            </a:r>
          </a:p>
          <a:p>
            <a:r>
              <a:rPr lang="en-US" sz="2800" dirty="0" smtClean="0"/>
              <a:t>Fault tolerant, replicated data (3x)</a:t>
            </a:r>
          </a:p>
          <a:p>
            <a:r>
              <a:rPr lang="en-US" sz="2800" dirty="0" smtClean="0"/>
              <a:t>Google File System using map/reduce</a:t>
            </a:r>
          </a:p>
          <a:p>
            <a:pPr lvl="1"/>
            <a:r>
              <a:rPr lang="en-US" sz="2400" dirty="0" err="1" smtClean="0"/>
              <a:t>Hadoop</a:t>
            </a:r>
            <a:r>
              <a:rPr lang="en-US" sz="2400" dirty="0" smtClean="0"/>
              <a:t> </a:t>
            </a:r>
            <a:r>
              <a:rPr lang="en-US" sz="2400" dirty="0" smtClean="0"/>
              <a:t>is open source implementation</a:t>
            </a:r>
          </a:p>
          <a:p>
            <a:r>
              <a:rPr lang="en-US" sz="2800" dirty="0" smtClean="0"/>
              <a:t>Wide industry use</a:t>
            </a:r>
          </a:p>
          <a:p>
            <a:r>
              <a:rPr lang="en-US" sz="2800" dirty="0" smtClean="0"/>
              <a:t>Cost</a:t>
            </a:r>
          </a:p>
          <a:p>
            <a:pPr lvl="1"/>
            <a:r>
              <a:rPr lang="en-US" sz="2400" dirty="0" smtClean="0"/>
              <a:t>$3000 per node </a:t>
            </a:r>
            <a:r>
              <a:rPr lang="en-US" sz="2400" dirty="0" smtClean="0"/>
              <a:t>TCO per year</a:t>
            </a:r>
          </a:p>
          <a:p>
            <a:pPr lvl="1"/>
            <a:r>
              <a:rPr lang="en-US" sz="2400" dirty="0" smtClean="0"/>
              <a:t>$300K per year for 100 node cluster</a:t>
            </a:r>
          </a:p>
          <a:p>
            <a:pPr lvl="1"/>
            <a:r>
              <a:rPr lang="en-US" sz="2400" dirty="0" smtClean="0"/>
              <a:t>Cost will continue to fall</a:t>
            </a:r>
          </a:p>
          <a:p>
            <a:pPr lvl="1"/>
            <a:r>
              <a:rPr lang="en-US" sz="2400" dirty="0" smtClean="0"/>
              <a:t>Not sure if you should rent or buy</a:t>
            </a:r>
          </a:p>
          <a:p>
            <a:pPr lvl="1"/>
            <a:endParaRPr lang="en-US" sz="2400" dirty="0" smtClean="0"/>
          </a:p>
          <a:p>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a:t>
            </a:r>
            <a:r>
              <a:rPr lang="en-US" dirty="0" smtClean="0"/>
              <a:t>File I/O</a:t>
            </a:r>
            <a:endParaRPr lang="en-US" dirty="0"/>
          </a:p>
        </p:txBody>
      </p:sp>
      <p:pic>
        <p:nvPicPr>
          <p:cNvPr id="4" name="Content Placeholder 3" descr="architecture.gif"/>
          <p:cNvPicPr>
            <a:picLocks noGrp="1" noChangeAspect="1"/>
          </p:cNvPicPr>
          <p:nvPr>
            <p:ph idx="1"/>
          </p:nvPr>
        </p:nvPicPr>
        <p:blipFill>
          <a:blip r:embed="rId2" cstate="print"/>
          <a:stretch>
            <a:fillRect/>
          </a:stretch>
        </p:blipFill>
        <p:spPr>
          <a:xfrm>
            <a:off x="3962400" y="4349972"/>
            <a:ext cx="5053489" cy="2508028"/>
          </a:xfrm>
          <a:solidFill>
            <a:schemeClr val="accent6">
              <a:lumMod val="40000"/>
              <a:lumOff val="60000"/>
            </a:schemeClr>
          </a:solidFill>
        </p:spPr>
      </p:pic>
      <p:pic>
        <p:nvPicPr>
          <p:cNvPr id="5" name="Picture 4" descr="Google-file-system.png"/>
          <p:cNvPicPr>
            <a:picLocks noChangeAspect="1"/>
          </p:cNvPicPr>
          <p:nvPr/>
        </p:nvPicPr>
        <p:blipFill>
          <a:blip r:embed="rId3" cstate="print"/>
          <a:stretch>
            <a:fillRect/>
          </a:stretch>
        </p:blipFill>
        <p:spPr>
          <a:xfrm>
            <a:off x="0" y="1600200"/>
            <a:ext cx="5867905" cy="2637064"/>
          </a:xfrm>
          <a:prstGeom prst="rect">
            <a:avLst/>
          </a:prstGeom>
        </p:spPr>
      </p:pic>
      <p:sp>
        <p:nvSpPr>
          <p:cNvPr id="6" name="TextBox 5"/>
          <p:cNvSpPr txBox="1"/>
          <p:nvPr/>
        </p:nvSpPr>
        <p:spPr>
          <a:xfrm>
            <a:off x="609600" y="4343400"/>
            <a:ext cx="2198038" cy="369332"/>
          </a:xfrm>
          <a:prstGeom prst="rect">
            <a:avLst/>
          </a:prstGeom>
          <a:noFill/>
        </p:spPr>
        <p:txBody>
          <a:bodyPr wrap="none" rtlCol="0">
            <a:spAutoFit/>
          </a:bodyPr>
          <a:lstStyle/>
          <a:p>
            <a:r>
              <a:rPr lang="en-US" dirty="0" smtClean="0"/>
              <a:t>Google File System</a:t>
            </a:r>
            <a:endParaRPr lang="en-US" dirty="0"/>
          </a:p>
        </p:txBody>
      </p:sp>
      <p:sp>
        <p:nvSpPr>
          <p:cNvPr id="7" name="TextBox 6"/>
          <p:cNvSpPr txBox="1"/>
          <p:nvPr/>
        </p:nvSpPr>
        <p:spPr>
          <a:xfrm>
            <a:off x="2743200" y="6324600"/>
            <a:ext cx="992579" cy="369332"/>
          </a:xfrm>
          <a:prstGeom prst="rect">
            <a:avLst/>
          </a:prstGeom>
          <a:noFill/>
        </p:spPr>
        <p:txBody>
          <a:bodyPr wrap="none" rtlCol="0">
            <a:spAutoFit/>
          </a:bodyPr>
          <a:lstStyle/>
          <a:p>
            <a:r>
              <a:rPr lang="en-US" dirty="0" err="1" smtClean="0"/>
              <a:t>Hadoop</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a:t>
            </a:r>
            <a:br>
              <a:rPr lang="en-US" dirty="0" smtClean="0"/>
            </a:br>
            <a:r>
              <a:rPr lang="en-US" dirty="0" smtClean="0"/>
              <a:t>Send User programs to server</a:t>
            </a:r>
            <a:endParaRPr lang="en-US" dirty="0"/>
          </a:p>
        </p:txBody>
      </p:sp>
      <p:sp>
        <p:nvSpPr>
          <p:cNvPr id="3" name="Content Placeholder 2"/>
          <p:cNvSpPr>
            <a:spLocks noGrp="1"/>
          </p:cNvSpPr>
          <p:nvPr>
            <p:ph idx="1"/>
          </p:nvPr>
        </p:nvSpPr>
        <p:spPr>
          <a:xfrm>
            <a:off x="457200" y="1905000"/>
            <a:ext cx="8229600" cy="4221163"/>
          </a:xfrm>
        </p:spPr>
        <p:txBody>
          <a:bodyPr/>
          <a:lstStyle/>
          <a:p>
            <a:r>
              <a:rPr lang="en-US" sz="2800" dirty="0" smtClean="0"/>
              <a:t>Need a query / computation language</a:t>
            </a:r>
          </a:p>
          <a:p>
            <a:pPr lvl="1"/>
            <a:r>
              <a:rPr lang="en-US" sz="2400" dirty="0" smtClean="0"/>
              <a:t>easily parallelized</a:t>
            </a:r>
          </a:p>
          <a:p>
            <a:pPr lvl="1"/>
            <a:r>
              <a:rPr lang="en-US" sz="2400" dirty="0" smtClean="0"/>
              <a:t>scientists can/will use</a:t>
            </a:r>
          </a:p>
          <a:p>
            <a:pPr lvl="1"/>
            <a:r>
              <a:rPr lang="en-US" sz="2400" dirty="0" smtClean="0"/>
              <a:t>Powerful enough to accomplish hard tasks</a:t>
            </a:r>
          </a:p>
          <a:p>
            <a:r>
              <a:rPr lang="en-US" sz="2800" dirty="0" smtClean="0"/>
              <a:t>What language?</a:t>
            </a:r>
          </a:p>
          <a:p>
            <a:pPr lvl="1"/>
            <a:r>
              <a:rPr lang="en-US" sz="2400" dirty="0" smtClean="0"/>
              <a:t>Not going to retrofit existing Fortran </a:t>
            </a:r>
            <a:r>
              <a:rPr lang="en-US" sz="2400" dirty="0" smtClean="0"/>
              <a:t>code</a:t>
            </a:r>
          </a:p>
          <a:p>
            <a:pPr lvl="2"/>
            <a:r>
              <a:rPr lang="en-US" sz="2000" dirty="0" smtClean="0"/>
              <a:t>Remember, this is post-processing, not model runs</a:t>
            </a:r>
          </a:p>
          <a:p>
            <a:pPr lvl="1"/>
            <a:r>
              <a:rPr lang="en-US" sz="2400" dirty="0" smtClean="0"/>
              <a:t>Not Fortran, C, Java (too low level)</a:t>
            </a:r>
          </a:p>
          <a:p>
            <a:pPr lvl="1"/>
            <a:r>
              <a:rPr lang="en-US" sz="2400" dirty="0" smtClean="0"/>
              <a:t>Some subset of Python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User programs to server</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Probably a Domain Specific Language (DSL)</a:t>
            </a:r>
          </a:p>
          <a:p>
            <a:pPr lvl="1"/>
            <a:r>
              <a:rPr lang="en-US" dirty="0" smtClean="0"/>
              <a:t>Make it up for this specific purpose</a:t>
            </a:r>
          </a:p>
          <a:p>
            <a:pPr lvl="1"/>
            <a:r>
              <a:rPr lang="en-US" dirty="0" smtClean="0"/>
              <a:t>But make it familiar!</a:t>
            </a:r>
          </a:p>
          <a:p>
            <a:pPr lvl="1"/>
            <a:r>
              <a:rPr lang="en-US" dirty="0" smtClean="0"/>
              <a:t>So it could look like some subset of existing language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Candidates</a:t>
            </a:r>
            <a:endParaRPr lang="en-US" dirty="0"/>
          </a:p>
        </p:txBody>
      </p:sp>
      <p:sp>
        <p:nvSpPr>
          <p:cNvPr id="3" name="Content Placeholder 2"/>
          <p:cNvSpPr>
            <a:spLocks noGrp="1"/>
          </p:cNvSpPr>
          <p:nvPr>
            <p:ph idx="1"/>
          </p:nvPr>
        </p:nvSpPr>
        <p:spPr>
          <a:xfrm>
            <a:off x="457200" y="1600201"/>
            <a:ext cx="8229600" cy="762000"/>
          </a:xfrm>
        </p:spPr>
        <p:txBody>
          <a:bodyPr/>
          <a:lstStyle/>
          <a:p>
            <a:r>
              <a:rPr lang="en-US" dirty="0" err="1" smtClean="0"/>
              <a:t>SciDB</a:t>
            </a:r>
            <a:r>
              <a:rPr lang="en-US" dirty="0" smtClean="0"/>
              <a:t> just proposed </a:t>
            </a:r>
            <a:r>
              <a:rPr lang="en-US" dirty="0" err="1" smtClean="0"/>
              <a:t>ArrayQL</a:t>
            </a:r>
            <a:r>
              <a:rPr lang="en-US" dirty="0" smtClean="0"/>
              <a:t>:</a:t>
            </a:r>
            <a:endParaRPr lang="en-US" dirty="0"/>
          </a:p>
        </p:txBody>
      </p:sp>
      <p:sp>
        <p:nvSpPr>
          <p:cNvPr id="5" name="TextBox 4"/>
          <p:cNvSpPr txBox="1"/>
          <p:nvPr/>
        </p:nvSpPr>
        <p:spPr>
          <a:xfrm>
            <a:off x="1524000" y="2438400"/>
            <a:ext cx="5410200" cy="1754326"/>
          </a:xfrm>
          <a:prstGeom prst="rect">
            <a:avLst/>
          </a:prstGeom>
          <a:noFill/>
        </p:spPr>
        <p:txBody>
          <a:bodyPr wrap="square" rtlCol="0">
            <a:spAutoFit/>
          </a:bodyPr>
          <a:lstStyle/>
          <a:p>
            <a:r>
              <a:rPr lang="en-US" i="1" dirty="0" smtClean="0"/>
              <a:t>“</a:t>
            </a:r>
            <a:r>
              <a:rPr lang="en-US" i="1" dirty="0" err="1" smtClean="0"/>
              <a:t>ArrayQL</a:t>
            </a:r>
            <a:r>
              <a:rPr lang="en-US" i="1" dirty="0" smtClean="0"/>
              <a:t> </a:t>
            </a:r>
            <a:r>
              <a:rPr lang="en-US" i="1" dirty="0" smtClean="0"/>
              <a:t>currently comprises two parts: an array algebra, meant to provide a precise semantics of operations on arrays; and a user-level language, for defining and querying arrays. The user-level language is modeled on SQL, but with extensions to support array dimensions</a:t>
            </a:r>
            <a:r>
              <a:rPr lang="en-US" i="1" dirty="0" smtClean="0"/>
              <a:t>.”</a:t>
            </a:r>
            <a:endParaRPr lang="en-US" i="1" dirty="0"/>
          </a:p>
        </p:txBody>
      </p:sp>
      <p:sp>
        <p:nvSpPr>
          <p:cNvPr id="6" name="TextBox 5"/>
          <p:cNvSpPr txBox="1"/>
          <p:nvPr/>
        </p:nvSpPr>
        <p:spPr>
          <a:xfrm>
            <a:off x="457200" y="4876800"/>
            <a:ext cx="7266733" cy="584775"/>
          </a:xfrm>
          <a:prstGeom prst="rect">
            <a:avLst/>
          </a:prstGeom>
          <a:noFill/>
        </p:spPr>
        <p:txBody>
          <a:bodyPr wrap="none" rtlCol="0">
            <a:spAutoFit/>
          </a:bodyPr>
          <a:lstStyle/>
          <a:p>
            <a:pPr>
              <a:buFont typeface="Arial" pitchFamily="34" charset="0"/>
              <a:buChar char="•"/>
            </a:pPr>
            <a:r>
              <a:rPr lang="en-US" sz="3200" dirty="0" smtClean="0">
                <a:latin typeface="+mj-lt"/>
              </a:rPr>
              <a:t>  Google Earth Engine is developing a DSL </a:t>
            </a:r>
            <a:endParaRPr lang="en-US" sz="3200"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a:t>
            </a:r>
            <a:r>
              <a:rPr lang="en-US" dirty="0" smtClean="0"/>
              <a:t>Parallelizable</a:t>
            </a:r>
            <a:br>
              <a:rPr lang="en-US" dirty="0" smtClean="0"/>
            </a:br>
            <a:r>
              <a:rPr lang="en-US" dirty="0" smtClean="0"/>
              <a:t>High </a:t>
            </a:r>
            <a:r>
              <a:rPr lang="en-US" dirty="0" smtClean="0"/>
              <a:t>Level </a:t>
            </a:r>
            <a:r>
              <a:rPr lang="en-US" dirty="0" smtClean="0"/>
              <a:t>Language</a:t>
            </a:r>
            <a:endParaRPr lang="en-US" dirty="0"/>
          </a:p>
        </p:txBody>
      </p:sp>
      <p:sp>
        <p:nvSpPr>
          <p:cNvPr id="8" name="Content Placeholder 7"/>
          <p:cNvSpPr>
            <a:spLocks noGrp="1"/>
          </p:cNvSpPr>
          <p:nvPr>
            <p:ph idx="1"/>
          </p:nvPr>
        </p:nvSpPr>
        <p:spPr>
          <a:xfrm>
            <a:off x="685800" y="2057400"/>
            <a:ext cx="7848600" cy="1020763"/>
          </a:xfrm>
          <a:solidFill>
            <a:schemeClr val="accent2">
              <a:lumMod val="40000"/>
              <a:lumOff val="60000"/>
            </a:schemeClr>
          </a:solidFill>
        </p:spPr>
        <p:txBody>
          <a:bodyPr/>
          <a:lstStyle/>
          <a:p>
            <a:r>
              <a:rPr lang="en-US" dirty="0" smtClean="0">
                <a:hlinkClick r:id="rId2"/>
              </a:rPr>
              <a:t>Scientific Data Management in the Coming Decade</a:t>
            </a:r>
            <a:r>
              <a:rPr lang="en-US" dirty="0" smtClean="0"/>
              <a:t>,  Jim Gray (2005)</a:t>
            </a:r>
            <a:endParaRPr lang="en-US" dirty="0"/>
          </a:p>
        </p:txBody>
      </p:sp>
      <p:sp>
        <p:nvSpPr>
          <p:cNvPr id="5" name="TextBox 4"/>
          <p:cNvSpPr txBox="1"/>
          <p:nvPr/>
        </p:nvSpPr>
        <p:spPr>
          <a:xfrm>
            <a:off x="1143000" y="3429000"/>
            <a:ext cx="6928500" cy="954107"/>
          </a:xfrm>
          <a:prstGeom prst="rect">
            <a:avLst/>
          </a:prstGeom>
          <a:noFill/>
        </p:spPr>
        <p:txBody>
          <a:bodyPr wrap="none" rtlCol="0">
            <a:spAutoFit/>
          </a:bodyPr>
          <a:lstStyle/>
          <a:p>
            <a:pPr>
              <a:buFont typeface="Arial" pitchFamily="34" charset="0"/>
              <a:buChar char="•"/>
            </a:pPr>
            <a:r>
              <a:rPr lang="en-US" sz="2800" dirty="0" smtClean="0"/>
              <a:t> Now: File-at-a-time processing in </a:t>
            </a:r>
            <a:r>
              <a:rPr lang="en-US" sz="2800" dirty="0" smtClean="0"/>
              <a:t>Fortran</a:t>
            </a:r>
            <a:endParaRPr lang="en-US" sz="2800" dirty="0" smtClean="0"/>
          </a:p>
          <a:p>
            <a:pPr>
              <a:buFont typeface="Arial" pitchFamily="34" charset="0"/>
              <a:buChar char="•"/>
            </a:pPr>
            <a:r>
              <a:rPr lang="en-US" sz="2800" dirty="0" smtClean="0"/>
              <a:t> Need: Set-at-a-time processing in HLQL</a:t>
            </a:r>
          </a:p>
        </p:txBody>
      </p:sp>
      <p:sp>
        <p:nvSpPr>
          <p:cNvPr id="6" name="Rectangle 5"/>
          <p:cNvSpPr/>
          <p:nvPr/>
        </p:nvSpPr>
        <p:spPr>
          <a:xfrm>
            <a:off x="1295400" y="5029200"/>
            <a:ext cx="6858000" cy="1569660"/>
          </a:xfrm>
          <a:prstGeom prst="rect">
            <a:avLst/>
          </a:prstGeom>
        </p:spPr>
        <p:txBody>
          <a:bodyPr wrap="square">
            <a:spAutoFit/>
          </a:bodyPr>
          <a:lstStyle/>
          <a:p>
            <a:pPr>
              <a:buFont typeface="Arial" pitchFamily="34" charset="0"/>
              <a:buChar char="•"/>
            </a:pPr>
            <a:r>
              <a:rPr lang="en-US" sz="2400" dirty="0" smtClean="0"/>
              <a:t> Declarative language like SQL (vs. procedural):</a:t>
            </a:r>
          </a:p>
          <a:p>
            <a:pPr>
              <a:buFont typeface="Arial" pitchFamily="34" charset="0"/>
              <a:buChar char="•"/>
            </a:pPr>
            <a:r>
              <a:rPr lang="en-US" sz="2400" dirty="0" smtClean="0"/>
              <a:t> </a:t>
            </a:r>
            <a:r>
              <a:rPr lang="en-US" sz="2400" dirty="0" smtClean="0"/>
              <a:t> Define </a:t>
            </a:r>
            <a:r>
              <a:rPr lang="en-US" sz="2400" dirty="0" smtClean="0"/>
              <a:t>dataset subset to work against</a:t>
            </a:r>
          </a:p>
          <a:p>
            <a:pPr>
              <a:buFont typeface="Arial" pitchFamily="34" charset="0"/>
              <a:buChar char="•"/>
            </a:pPr>
            <a:r>
              <a:rPr lang="en-US" sz="2400" dirty="0" smtClean="0"/>
              <a:t>  Define </a:t>
            </a:r>
            <a:r>
              <a:rPr lang="en-US" sz="2400" dirty="0" smtClean="0"/>
              <a:t>computation</a:t>
            </a:r>
          </a:p>
          <a:p>
            <a:pPr>
              <a:buFont typeface="Arial" pitchFamily="34" charset="0"/>
              <a:buChar char="•"/>
            </a:pPr>
            <a:r>
              <a:rPr lang="en-US" sz="2400" dirty="0" smtClean="0"/>
              <a:t>  Let </a:t>
            </a:r>
            <a:r>
              <a:rPr lang="en-US" sz="2400" dirty="0" smtClean="0"/>
              <a:t>the system figure out how to do it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228600"/>
            <a:ext cx="8686800" cy="6019800"/>
          </a:xfrm>
        </p:spPr>
        <p:txBody>
          <a:bodyPr rtlCol="0">
            <a:normAutofit lnSpcReduction="10000"/>
          </a:bodyPr>
          <a:lstStyle/>
          <a:p>
            <a:pPr eaLnBrk="1" fontAlgn="auto" hangingPunct="1">
              <a:spcAft>
                <a:spcPts val="0"/>
              </a:spcAft>
              <a:buFontTx/>
              <a:buNone/>
              <a:defRPr/>
            </a:pPr>
            <a:r>
              <a:rPr lang="en-US" sz="3000" b="1" dirty="0" err="1" smtClean="0">
                <a:latin typeface="Arial" pitchFamily="34" charset="0"/>
                <a:cs typeface="Arial" pitchFamily="34" charset="0"/>
              </a:rPr>
              <a:t>NetCDF</a:t>
            </a:r>
            <a:r>
              <a:rPr lang="en-US" sz="3000" b="1" dirty="0" smtClean="0">
                <a:latin typeface="Arial" pitchFamily="34" charset="0"/>
                <a:cs typeface="Arial" pitchFamily="34" charset="0"/>
              </a:rPr>
              <a:t> “Index Space” Data Access:</a:t>
            </a:r>
          </a:p>
          <a:p>
            <a:pPr lvl="1" eaLnBrk="1" fontAlgn="auto" hangingPunct="1">
              <a:spcAft>
                <a:spcPts val="0"/>
              </a:spcAft>
              <a:buFontTx/>
              <a:buNone/>
              <a:defRPr/>
            </a:pPr>
            <a:r>
              <a:rPr lang="en-US" sz="2400" b="1" dirty="0" err="1" smtClean="0"/>
              <a:t>OPeNDAP</a:t>
            </a:r>
            <a:r>
              <a:rPr lang="en-US" sz="2400" b="1" dirty="0" smtClean="0"/>
              <a:t> URL:</a:t>
            </a:r>
          </a:p>
          <a:p>
            <a:pPr lvl="1" eaLnBrk="1" fontAlgn="auto" hangingPunct="1">
              <a:spcAft>
                <a:spcPts val="0"/>
              </a:spcAft>
              <a:buFontTx/>
              <a:buNone/>
              <a:defRPr/>
            </a:pPr>
            <a:r>
              <a:rPr lang="en-US" sz="2400" b="1" dirty="0" smtClean="0"/>
              <a:t> </a:t>
            </a:r>
            <a:r>
              <a:rPr lang="en-US" sz="2400" dirty="0" smtClean="0"/>
              <a:t>http://motherlode.ucar.edu:8080/thredds/dodsC/</a:t>
            </a:r>
          </a:p>
          <a:p>
            <a:pPr lvl="1" eaLnBrk="1" fontAlgn="auto" hangingPunct="1">
              <a:spcAft>
                <a:spcPts val="0"/>
              </a:spcAft>
              <a:buFontTx/>
              <a:buNone/>
              <a:defRPr/>
            </a:pPr>
            <a:r>
              <a:rPr lang="en-US" sz="2400" dirty="0" smtClean="0"/>
              <a:t> NAM_CONUS_80km_20081028_1200.grib1.ascii?</a:t>
            </a:r>
          </a:p>
          <a:p>
            <a:pPr lvl="1" eaLnBrk="1" fontAlgn="auto" hangingPunct="1">
              <a:spcAft>
                <a:spcPts val="0"/>
              </a:spcAft>
              <a:buFontTx/>
              <a:buNone/>
              <a:defRPr/>
            </a:pPr>
            <a:r>
              <a:rPr lang="en-US" sz="2400" dirty="0" smtClean="0"/>
              <a:t> </a:t>
            </a:r>
            <a:r>
              <a:rPr lang="en-US" sz="2400" dirty="0" err="1" smtClean="0"/>
              <a:t>Precipitable_water</a:t>
            </a:r>
            <a:r>
              <a:rPr lang="en-US" sz="2400" dirty="0" smtClean="0"/>
              <a:t>[5][5:1:30][0:1:77]</a:t>
            </a:r>
          </a:p>
          <a:p>
            <a:pPr eaLnBrk="1" fontAlgn="auto" hangingPunct="1">
              <a:spcAft>
                <a:spcPts val="0"/>
              </a:spcAft>
              <a:buFontTx/>
              <a:buNone/>
              <a:defRPr/>
            </a:pPr>
            <a:endParaRPr lang="en-US" sz="2800" dirty="0" smtClean="0"/>
          </a:p>
          <a:p>
            <a:pPr eaLnBrk="1" fontAlgn="auto" hangingPunct="1">
              <a:spcAft>
                <a:spcPts val="0"/>
              </a:spcAft>
              <a:buFont typeface="Arial" pitchFamily="34" charset="0"/>
              <a:buNone/>
              <a:defRPr/>
            </a:pPr>
            <a:r>
              <a:rPr lang="en-US" sz="2800" b="1" dirty="0" smtClean="0">
                <a:latin typeface="Arial" pitchFamily="34" charset="0"/>
                <a:cs typeface="Arial" pitchFamily="34" charset="0"/>
              </a:rPr>
              <a:t>“Coordinate Space” Data Access:</a:t>
            </a:r>
          </a:p>
          <a:p>
            <a:pPr lvl="1" eaLnBrk="1" fontAlgn="auto" hangingPunct="1">
              <a:spcAft>
                <a:spcPts val="0"/>
              </a:spcAft>
              <a:buFontTx/>
              <a:buNone/>
              <a:defRPr/>
            </a:pPr>
            <a:r>
              <a:rPr lang="en-US" sz="2400" b="1" dirty="0" smtClean="0"/>
              <a:t>NCSS URL:</a:t>
            </a:r>
          </a:p>
          <a:p>
            <a:pPr lvl="1" eaLnBrk="1" fontAlgn="auto" hangingPunct="1">
              <a:spcAft>
                <a:spcPts val="0"/>
              </a:spcAft>
              <a:buFontTx/>
              <a:buNone/>
              <a:defRPr/>
            </a:pPr>
            <a:r>
              <a:rPr lang="en-US" sz="2400" dirty="0" smtClean="0"/>
              <a:t> http://motherlode.ucar.edu:8080/thredds/ncss/grid/</a:t>
            </a:r>
          </a:p>
          <a:p>
            <a:pPr lvl="1" eaLnBrk="1" fontAlgn="auto" hangingPunct="1">
              <a:spcAft>
                <a:spcPts val="0"/>
              </a:spcAft>
              <a:buFontTx/>
              <a:buNone/>
              <a:defRPr/>
            </a:pPr>
            <a:r>
              <a:rPr lang="en-US" sz="2400" dirty="0" smtClean="0"/>
              <a:t>  NAM_CONUS_80km_20081028_1200.grib1?</a:t>
            </a:r>
          </a:p>
          <a:p>
            <a:pPr lvl="1" eaLnBrk="1" fontAlgn="auto" hangingPunct="1">
              <a:spcAft>
                <a:spcPts val="0"/>
              </a:spcAft>
              <a:buFontTx/>
              <a:buNone/>
              <a:defRPr/>
            </a:pPr>
            <a:r>
              <a:rPr lang="en-US" sz="2400" b="1" dirty="0" smtClean="0"/>
              <a:t>  </a:t>
            </a:r>
            <a:r>
              <a:rPr lang="en-US" sz="2400" b="1" dirty="0" err="1" smtClean="0"/>
              <a:t>var</a:t>
            </a:r>
            <a:r>
              <a:rPr lang="en-US" sz="2400" b="1" dirty="0" smtClean="0"/>
              <a:t>=</a:t>
            </a:r>
            <a:r>
              <a:rPr lang="en-US" sz="2400" b="1" dirty="0" err="1" smtClean="0"/>
              <a:t>Precipitable_water</a:t>
            </a:r>
            <a:r>
              <a:rPr lang="en-US" sz="2400" b="1" dirty="0" smtClean="0"/>
              <a:t>&amp;</a:t>
            </a:r>
          </a:p>
          <a:p>
            <a:pPr lvl="1" eaLnBrk="1" fontAlgn="auto" hangingPunct="1">
              <a:spcAft>
                <a:spcPts val="0"/>
              </a:spcAft>
              <a:buFontTx/>
              <a:buNone/>
              <a:defRPr/>
            </a:pPr>
            <a:r>
              <a:rPr lang="en-US" sz="2400" dirty="0" smtClean="0"/>
              <a:t>  time=2008-10-28T12:00:00Z&amp;</a:t>
            </a:r>
          </a:p>
          <a:p>
            <a:pPr lvl="1" eaLnBrk="1" fontAlgn="auto" hangingPunct="1">
              <a:spcAft>
                <a:spcPts val="0"/>
              </a:spcAft>
              <a:buFontTx/>
              <a:buNone/>
              <a:defRPr/>
            </a:pPr>
            <a:r>
              <a:rPr lang="en-US" sz="2400" dirty="0" smtClean="0"/>
              <a:t>  north=40&amp;south=22&amp;west=-110&amp;east=-80</a:t>
            </a:r>
          </a:p>
          <a:p>
            <a:pPr eaLnBrk="1" fontAlgn="auto" hangingPunct="1">
              <a:spcAft>
                <a:spcPts val="0"/>
              </a:spcAft>
              <a:buFontTx/>
              <a:buNone/>
              <a:defRPr/>
            </a:pPr>
            <a:r>
              <a:rPr lang="en-US" sz="2800"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228600"/>
            <a:ext cx="8686800" cy="6019800"/>
          </a:xfrm>
        </p:spPr>
        <p:txBody>
          <a:bodyPr rtlCol="0">
            <a:normAutofit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a:t>
            </a:r>
            <a:r>
              <a:rPr lang="en-US" sz="2800" b="1" dirty="0" smtClean="0">
                <a:latin typeface="Arial" pitchFamily="34" charset="0"/>
                <a:cs typeface="Arial" pitchFamily="34" charset="0"/>
              </a:rPr>
              <a:t>Coordinate Space” Data Access:</a:t>
            </a:r>
          </a:p>
          <a:p>
            <a:pPr lvl="1" eaLnBrk="1" fontAlgn="auto" hangingPunct="1">
              <a:spcAft>
                <a:spcPts val="0"/>
              </a:spcAft>
              <a:buFontTx/>
              <a:buNone/>
              <a:defRPr/>
            </a:pPr>
            <a:r>
              <a:rPr lang="en-US" sz="2400" dirty="0" smtClean="0"/>
              <a:t>http</a:t>
            </a:r>
            <a:r>
              <a:rPr lang="en-US" sz="2400" dirty="0" smtClean="0"/>
              <a:t>://motherlode.ucar.edu:8080/thredds/ncss/grid/</a:t>
            </a:r>
          </a:p>
          <a:p>
            <a:pPr lvl="1" eaLnBrk="1" fontAlgn="auto" hangingPunct="1">
              <a:spcAft>
                <a:spcPts val="0"/>
              </a:spcAft>
              <a:buFontTx/>
              <a:buNone/>
              <a:defRPr/>
            </a:pPr>
            <a:r>
              <a:rPr lang="en-US" sz="2400" dirty="0" smtClean="0"/>
              <a:t>  NAM_CONUS_80km_20081028_1200.grib1?</a:t>
            </a:r>
          </a:p>
          <a:p>
            <a:pPr lvl="1" eaLnBrk="1" fontAlgn="auto" hangingPunct="1">
              <a:spcAft>
                <a:spcPts val="0"/>
              </a:spcAft>
              <a:buFontTx/>
              <a:buNone/>
              <a:defRPr/>
            </a:pPr>
            <a:r>
              <a:rPr lang="en-US" sz="2400" b="1" dirty="0" smtClean="0"/>
              <a:t>  </a:t>
            </a:r>
            <a:r>
              <a:rPr lang="en-US" sz="2400" b="1" dirty="0" err="1" smtClean="0"/>
              <a:t>var</a:t>
            </a:r>
            <a:r>
              <a:rPr lang="en-US" sz="2400" b="1" dirty="0" smtClean="0"/>
              <a:t>=</a:t>
            </a:r>
            <a:r>
              <a:rPr lang="en-US" sz="2400" b="1" dirty="0" err="1" smtClean="0"/>
              <a:t>Precipitable_water</a:t>
            </a:r>
            <a:r>
              <a:rPr lang="en-US" sz="2400" b="1" dirty="0" smtClean="0"/>
              <a:t>&amp;</a:t>
            </a:r>
          </a:p>
          <a:p>
            <a:pPr lvl="1" eaLnBrk="1" fontAlgn="auto" hangingPunct="1">
              <a:spcAft>
                <a:spcPts val="0"/>
              </a:spcAft>
              <a:buFontTx/>
              <a:buNone/>
              <a:defRPr/>
            </a:pPr>
            <a:r>
              <a:rPr lang="en-US" sz="2400" dirty="0" smtClean="0"/>
              <a:t>  time=2008-10-28T12:00:00Z&amp;</a:t>
            </a:r>
          </a:p>
          <a:p>
            <a:pPr lvl="1" eaLnBrk="1" fontAlgn="auto" hangingPunct="1">
              <a:spcAft>
                <a:spcPts val="0"/>
              </a:spcAft>
              <a:buFontTx/>
              <a:buNone/>
              <a:defRPr/>
            </a:pPr>
            <a:r>
              <a:rPr lang="en-US" sz="2400" dirty="0" smtClean="0"/>
              <a:t>  north=40&amp;south=22&amp;west=-110&amp;east=-</a:t>
            </a:r>
            <a:r>
              <a:rPr lang="en-US" sz="2400" dirty="0" smtClean="0"/>
              <a:t>80</a:t>
            </a:r>
          </a:p>
          <a:p>
            <a:pPr lvl="1" eaLnBrk="1" fontAlgn="auto" hangingPunct="1">
              <a:spcAft>
                <a:spcPts val="0"/>
              </a:spcAft>
              <a:buFontTx/>
              <a:buNone/>
              <a:defRPr/>
            </a:pPr>
            <a:endParaRPr lang="en-US" sz="2400" dirty="0" smtClean="0"/>
          </a:p>
          <a:p>
            <a:pPr eaLnBrk="1" fontAlgn="auto" hangingPunct="1">
              <a:spcAft>
                <a:spcPts val="0"/>
              </a:spcAft>
              <a:buNone/>
              <a:defRPr/>
            </a:pPr>
            <a:r>
              <a:rPr lang="en-US" sz="2800" b="1" dirty="0" smtClean="0">
                <a:latin typeface="Arial" pitchFamily="34" charset="0"/>
                <a:cs typeface="Arial" pitchFamily="34" charset="0"/>
              </a:rPr>
              <a:t>Fake SQL:</a:t>
            </a:r>
          </a:p>
          <a:p>
            <a:pPr eaLnBrk="1" fontAlgn="auto" hangingPunct="1">
              <a:spcAft>
                <a:spcPts val="0"/>
              </a:spcAft>
              <a:buNone/>
              <a:defRPr/>
            </a:pP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   </a:t>
            </a:r>
            <a:r>
              <a:rPr lang="en-US" sz="2400" b="1" dirty="0" smtClean="0"/>
              <a:t>SELECT </a:t>
            </a:r>
            <a:r>
              <a:rPr lang="en-US" sz="2400" dirty="0" err="1" smtClean="0"/>
              <a:t>Precipitable_water</a:t>
            </a:r>
            <a:r>
              <a:rPr lang="en-US" sz="2400" b="1" dirty="0" smtClean="0"/>
              <a:t> </a:t>
            </a:r>
          </a:p>
          <a:p>
            <a:pPr lvl="1" eaLnBrk="1" fontAlgn="auto" hangingPunct="1">
              <a:spcAft>
                <a:spcPts val="0"/>
              </a:spcAft>
              <a:buFontTx/>
              <a:buNone/>
              <a:defRPr/>
            </a:pPr>
            <a:r>
              <a:rPr lang="en-US" sz="2400" b="1" dirty="0" smtClean="0"/>
              <a:t>FROM</a:t>
            </a:r>
            <a:r>
              <a:rPr lang="en-US" sz="2400" dirty="0" smtClean="0"/>
              <a:t>  NAM_CONUS_80km_20081028_1200.grib1</a:t>
            </a:r>
            <a:endParaRPr lang="en-US" sz="2400" dirty="0" smtClean="0"/>
          </a:p>
          <a:p>
            <a:pPr lvl="1" eaLnBrk="1" fontAlgn="auto" hangingPunct="1">
              <a:spcAft>
                <a:spcPts val="0"/>
              </a:spcAft>
              <a:buFontTx/>
              <a:buNone/>
              <a:defRPr/>
            </a:pPr>
            <a:r>
              <a:rPr lang="en-US" sz="2400" b="1" dirty="0" smtClean="0"/>
              <a:t>WHERE</a:t>
            </a:r>
            <a:r>
              <a:rPr lang="en-US" sz="2400" dirty="0" smtClean="0"/>
              <a:t>  time=2008-10-28T12:00:00Z</a:t>
            </a:r>
          </a:p>
          <a:p>
            <a:pPr lvl="1" eaLnBrk="1" fontAlgn="auto" hangingPunct="1">
              <a:spcAft>
                <a:spcPts val="0"/>
              </a:spcAft>
              <a:buFontTx/>
              <a:buNone/>
              <a:defRPr/>
            </a:pPr>
            <a:r>
              <a:rPr lang="en-US" sz="2400" dirty="0" smtClean="0"/>
              <a:t> </a:t>
            </a:r>
            <a:r>
              <a:rPr lang="en-US" sz="2400" dirty="0" smtClean="0"/>
              <a:t>    </a:t>
            </a:r>
            <a:r>
              <a:rPr lang="en-US" sz="2400" b="1" dirty="0" smtClean="0"/>
              <a:t>AND</a:t>
            </a:r>
            <a:r>
              <a:rPr lang="en-US" sz="2400" dirty="0" smtClean="0"/>
              <a:t> space=[north=40,south=22,west</a:t>
            </a:r>
            <a:r>
              <a:rPr lang="en-US" sz="2400" dirty="0" smtClean="0"/>
              <a:t>=-</a:t>
            </a:r>
            <a:r>
              <a:rPr lang="en-US" sz="2400" dirty="0" smtClean="0"/>
              <a:t>110,east</a:t>
            </a:r>
            <a:r>
              <a:rPr lang="en-US" sz="2400" dirty="0" smtClean="0"/>
              <a:t>=-80</a:t>
            </a:r>
            <a:r>
              <a:rPr lang="en-US" sz="2400" dirty="0" smtClean="0"/>
              <a:t>]</a:t>
            </a:r>
            <a:endParaRPr lang="en-US" sz="2400" dirty="0" smtClean="0"/>
          </a:p>
          <a:p>
            <a:pPr lvl="1" eaLnBrk="1" fontAlgn="auto" hangingPunct="1">
              <a:spcAft>
                <a:spcPts val="0"/>
              </a:spcAft>
              <a:buFontTx/>
              <a:buNone/>
              <a:defRPr/>
            </a:pPr>
            <a:endParaRPr lang="en-US" sz="2400" dirty="0" smtClean="0"/>
          </a:p>
          <a:p>
            <a:pPr eaLnBrk="1" fontAlgn="auto" hangingPunct="1">
              <a:spcAft>
                <a:spcPts val="0"/>
              </a:spcAft>
              <a:buFontTx/>
              <a:buNone/>
              <a:defRPr/>
            </a:pPr>
            <a:r>
              <a:rPr lang="en-US" sz="2800" dirty="0"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Elaborate</a:t>
            </a:r>
            <a:endParaRPr lang="en-US" dirty="0"/>
          </a:p>
        </p:txBody>
      </p:sp>
      <p:sp>
        <p:nvSpPr>
          <p:cNvPr id="3" name="Content Placeholder 2"/>
          <p:cNvSpPr>
            <a:spLocks noGrp="1"/>
          </p:cNvSpPr>
          <p:nvPr>
            <p:ph idx="1"/>
          </p:nvPr>
        </p:nvSpPr>
        <p:spPr/>
        <p:txBody>
          <a:bodyPr/>
          <a:lstStyle/>
          <a:p>
            <a:pPr lvl="1" eaLnBrk="1" fontAlgn="auto" hangingPunct="1">
              <a:spcAft>
                <a:spcPts val="0"/>
              </a:spcAft>
              <a:buFontTx/>
              <a:buNone/>
              <a:defRPr/>
            </a:pPr>
            <a:r>
              <a:rPr lang="en-US" sz="2400" b="1" dirty="0" smtClean="0"/>
              <a:t>DATASET </a:t>
            </a:r>
            <a:r>
              <a:rPr lang="en-US" sz="2400" dirty="0" err="1" smtClean="0"/>
              <a:t>cfsr</a:t>
            </a:r>
            <a:endParaRPr lang="en-US" sz="2400" b="1" dirty="0" smtClean="0"/>
          </a:p>
          <a:p>
            <a:pPr lvl="1" eaLnBrk="1" fontAlgn="auto" hangingPunct="1">
              <a:spcAft>
                <a:spcPts val="0"/>
              </a:spcAft>
              <a:buFontTx/>
              <a:buNone/>
              <a:defRPr/>
            </a:pPr>
            <a:r>
              <a:rPr lang="en-US" sz="2400" b="1" dirty="0" smtClean="0"/>
              <a:t> </a:t>
            </a:r>
            <a:r>
              <a:rPr lang="en-US" sz="2400" b="1" dirty="0" smtClean="0"/>
              <a:t> FROM </a:t>
            </a:r>
            <a:r>
              <a:rPr lang="en-US" sz="2400" dirty="0" smtClean="0"/>
              <a:t>CFSR-HPR-TS9</a:t>
            </a:r>
          </a:p>
          <a:p>
            <a:pPr lvl="1" eaLnBrk="1" fontAlgn="auto" hangingPunct="1">
              <a:spcAft>
                <a:spcPts val="0"/>
              </a:spcAft>
              <a:buFontTx/>
              <a:buNone/>
              <a:defRPr/>
            </a:pPr>
            <a:r>
              <a:rPr lang="en-US" sz="2400" b="1" dirty="0" smtClean="0"/>
              <a:t> </a:t>
            </a:r>
            <a:r>
              <a:rPr lang="en-US" sz="2400" b="1" dirty="0" smtClean="0"/>
              <a:t> WHERE </a:t>
            </a:r>
            <a:r>
              <a:rPr lang="en-US" sz="2400" i="1" dirty="0" smtClean="0"/>
              <a:t>month=April </a:t>
            </a:r>
            <a:r>
              <a:rPr lang="en-US" sz="2400" b="1" dirty="0" smtClean="0"/>
              <a:t>AND</a:t>
            </a:r>
            <a:r>
              <a:rPr lang="en-US" sz="2400" i="1" dirty="0" smtClean="0"/>
              <a:t> year &gt;= </a:t>
            </a:r>
            <a:r>
              <a:rPr lang="en-US" sz="2400" dirty="0" smtClean="0"/>
              <a:t>1990</a:t>
            </a:r>
          </a:p>
          <a:p>
            <a:pPr lvl="1" eaLnBrk="1" fontAlgn="auto" hangingPunct="1">
              <a:spcAft>
                <a:spcPts val="0"/>
              </a:spcAft>
              <a:buFontTx/>
              <a:buNone/>
              <a:defRPr/>
            </a:pPr>
            <a:r>
              <a:rPr lang="en-US" sz="2400" dirty="0" smtClean="0"/>
              <a:t> </a:t>
            </a:r>
            <a:r>
              <a:rPr lang="en-US" sz="2400" dirty="0" smtClean="0"/>
              <a:t> </a:t>
            </a:r>
            <a:r>
              <a:rPr lang="en-US" sz="2400" b="1" dirty="0" smtClean="0"/>
              <a:t>AND</a:t>
            </a:r>
            <a:r>
              <a:rPr lang="en-US" sz="2400" dirty="0" smtClean="0"/>
              <a:t> </a:t>
            </a:r>
            <a:r>
              <a:rPr lang="en-US" sz="2400" i="1" dirty="0" smtClean="0"/>
              <a:t>space</a:t>
            </a:r>
            <a:r>
              <a:rPr lang="en-US" sz="2400" dirty="0" smtClean="0"/>
              <a:t>=[north=40,south=22,west=-110,east=-80</a:t>
            </a:r>
            <a:r>
              <a:rPr lang="en-US" sz="2400" dirty="0" smtClean="0"/>
              <a:t>]</a:t>
            </a:r>
          </a:p>
          <a:p>
            <a:pPr lvl="1" eaLnBrk="1" fontAlgn="auto" hangingPunct="1">
              <a:spcAft>
                <a:spcPts val="0"/>
              </a:spcAft>
              <a:buFontTx/>
              <a:buNone/>
              <a:defRPr/>
            </a:pPr>
            <a:r>
              <a:rPr lang="en-US" sz="2400" dirty="0" smtClean="0"/>
              <a:t> </a:t>
            </a:r>
            <a:r>
              <a:rPr lang="en-US" sz="2400" dirty="0" smtClean="0"/>
              <a:t> </a:t>
            </a:r>
            <a:r>
              <a:rPr lang="en-US" sz="2400" b="1" dirty="0" smtClean="0"/>
              <a:t>AS</a:t>
            </a:r>
            <a:r>
              <a:rPr lang="en-US" sz="2400" dirty="0" smtClean="0"/>
              <a:t> </a:t>
            </a:r>
            <a:r>
              <a:rPr lang="en-US" sz="2400" i="1" dirty="0" smtClean="0"/>
              <a:t>Grid</a:t>
            </a:r>
          </a:p>
          <a:p>
            <a:pPr lvl="1" eaLnBrk="1" fontAlgn="auto" hangingPunct="1">
              <a:spcAft>
                <a:spcPts val="0"/>
              </a:spcAft>
              <a:buFontTx/>
              <a:buNone/>
              <a:defRPr/>
            </a:pPr>
            <a:r>
              <a:rPr lang="en-US" sz="2400" b="1" dirty="0" smtClean="0"/>
              <a:t>SELECT </a:t>
            </a:r>
            <a:r>
              <a:rPr lang="en-US" sz="2400" dirty="0" err="1" smtClean="0"/>
              <a:t>precip</a:t>
            </a:r>
            <a:r>
              <a:rPr lang="en-US" sz="2400" dirty="0" smtClean="0"/>
              <a:t>=</a:t>
            </a:r>
            <a:r>
              <a:rPr lang="en-US" sz="2400" dirty="0" err="1" smtClean="0"/>
              <a:t>Precipitable_water</a:t>
            </a:r>
            <a:r>
              <a:rPr lang="en-US" sz="2400" dirty="0" smtClean="0"/>
              <a:t>,  </a:t>
            </a:r>
            <a:r>
              <a:rPr lang="en-US" sz="2400" dirty="0" err="1" smtClean="0"/>
              <a:t>rh</a:t>
            </a:r>
            <a:r>
              <a:rPr lang="en-US" sz="2400" dirty="0" smtClean="0"/>
              <a:t>=</a:t>
            </a:r>
            <a:r>
              <a:rPr lang="en-US" sz="2400" dirty="0" err="1" smtClean="0"/>
              <a:t>Reletive_Humidity</a:t>
            </a:r>
            <a:r>
              <a:rPr lang="en-US" sz="2400" dirty="0" smtClean="0"/>
              <a:t>, </a:t>
            </a:r>
            <a:r>
              <a:rPr lang="en-US" sz="2400" b="1" dirty="0" smtClean="0"/>
              <a:t> </a:t>
            </a:r>
            <a:r>
              <a:rPr lang="en-US" sz="2400" dirty="0" smtClean="0"/>
              <a:t>T=Temperature</a:t>
            </a:r>
            <a:endParaRPr lang="en-US" sz="2400" dirty="0" smtClean="0"/>
          </a:p>
          <a:p>
            <a:pPr lvl="1" eaLnBrk="1" fontAlgn="auto" hangingPunct="1">
              <a:spcAft>
                <a:spcPts val="0"/>
              </a:spcAft>
              <a:buFontTx/>
              <a:buNone/>
              <a:defRPr/>
            </a:pPr>
            <a:r>
              <a:rPr lang="en-US" sz="2400" b="1" dirty="0" smtClean="0"/>
              <a:t>  FROM</a:t>
            </a:r>
            <a:r>
              <a:rPr lang="en-US" sz="2400" dirty="0" smtClean="0"/>
              <a:t> </a:t>
            </a:r>
            <a:r>
              <a:rPr lang="en-US" sz="2400" dirty="0" err="1" smtClean="0"/>
              <a:t>cfsr</a:t>
            </a:r>
            <a:endParaRPr lang="en-US" sz="2400" dirty="0" smtClean="0"/>
          </a:p>
          <a:p>
            <a:pPr lvl="1" eaLnBrk="1" fontAlgn="auto" hangingPunct="1">
              <a:spcAft>
                <a:spcPts val="0"/>
              </a:spcAft>
              <a:buFontTx/>
              <a:buNone/>
              <a:defRPr/>
            </a:pPr>
            <a:r>
              <a:rPr lang="en-US" sz="2400" b="1" dirty="0" smtClean="0"/>
              <a:t>  CALC </a:t>
            </a:r>
            <a:r>
              <a:rPr lang="en-US" sz="2400" i="1" dirty="0" smtClean="0"/>
              <a:t> </a:t>
            </a:r>
            <a:r>
              <a:rPr lang="en-US" sz="2400" i="1" dirty="0" err="1" smtClean="0"/>
              <a:t>DailyAvg</a:t>
            </a:r>
            <a:r>
              <a:rPr lang="en-US" sz="2400" i="1" dirty="0" smtClean="0"/>
              <a:t>(Correlation( </a:t>
            </a:r>
            <a:r>
              <a:rPr lang="en-US" sz="2400" dirty="0" err="1" smtClean="0"/>
              <a:t>precip</a:t>
            </a:r>
            <a:r>
              <a:rPr lang="en-US" sz="2400" i="1" dirty="0" smtClean="0"/>
              <a:t>, </a:t>
            </a:r>
            <a:r>
              <a:rPr lang="en-US" sz="2400" dirty="0" err="1" smtClean="0"/>
              <a:t>rh</a:t>
            </a:r>
            <a:r>
              <a:rPr lang="en-US" sz="2400" i="1" dirty="0" smtClean="0"/>
              <a:t>) / </a:t>
            </a:r>
            <a:r>
              <a:rPr lang="en-US" sz="2400" i="1" dirty="0" err="1" smtClean="0"/>
              <a:t>Avg</a:t>
            </a:r>
            <a:r>
              <a:rPr lang="en-US" sz="2400" i="1" dirty="0" smtClean="0"/>
              <a:t>(</a:t>
            </a:r>
            <a:r>
              <a:rPr lang="en-US" sz="2400" dirty="0" smtClean="0"/>
              <a:t>T</a:t>
            </a:r>
            <a:r>
              <a:rPr lang="en-US" sz="2400" i="1" dirty="0" smtClean="0"/>
              <a:t>))</a:t>
            </a:r>
          </a:p>
          <a:p>
            <a:pPr lvl="1" eaLnBrk="1" fontAlgn="auto" hangingPunct="1">
              <a:spcAft>
                <a:spcPts val="0"/>
              </a:spcAft>
              <a:buFontTx/>
              <a:buNone/>
              <a:defRPr/>
            </a:pPr>
            <a:r>
              <a:rPr lang="en-US" sz="2400" i="1" dirty="0" smtClean="0"/>
              <a:t>  </a:t>
            </a:r>
            <a:r>
              <a:rPr lang="en-US" sz="2400" b="1" dirty="0" smtClean="0"/>
              <a:t>RETURN AS </a:t>
            </a:r>
            <a:r>
              <a:rPr lang="en-US" sz="2400" i="1" dirty="0" smtClean="0"/>
              <a:t>Grid</a:t>
            </a:r>
            <a:endParaRPr lang="en-US" sz="2400" i="1"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APL example </a:t>
            </a:r>
            <a:endParaRPr lang="en-US" dirty="0"/>
          </a:p>
        </p:txBody>
      </p:sp>
      <p:sp>
        <p:nvSpPr>
          <p:cNvPr id="3" name="Content Placeholder 2"/>
          <p:cNvSpPr>
            <a:spLocks noGrp="1"/>
          </p:cNvSpPr>
          <p:nvPr>
            <p:ph idx="1"/>
          </p:nvPr>
        </p:nvSpPr>
        <p:spPr/>
        <p:txBody>
          <a:bodyPr/>
          <a:lstStyle/>
          <a:p>
            <a:pPr lvl="1" eaLnBrk="1" fontAlgn="auto" hangingPunct="1">
              <a:spcAft>
                <a:spcPts val="0"/>
              </a:spcAft>
              <a:buFontTx/>
              <a:buNone/>
              <a:defRPr/>
            </a:pPr>
            <a:r>
              <a:rPr lang="en-US" sz="2000" dirty="0" smtClean="0"/>
              <a:t>DATASET </a:t>
            </a:r>
            <a:r>
              <a:rPr lang="en-US" sz="2000" dirty="0" err="1" smtClean="0"/>
              <a:t>cfsr</a:t>
            </a:r>
            <a:endParaRPr lang="en-US" sz="2000" dirty="0" smtClean="0"/>
          </a:p>
          <a:p>
            <a:pPr lvl="1" eaLnBrk="1" fontAlgn="auto" hangingPunct="1">
              <a:spcAft>
                <a:spcPts val="0"/>
              </a:spcAft>
              <a:buFontTx/>
              <a:buNone/>
              <a:defRPr/>
            </a:pPr>
            <a:r>
              <a:rPr lang="en-US" sz="2000" dirty="0" smtClean="0"/>
              <a:t> </a:t>
            </a:r>
            <a:r>
              <a:rPr lang="en-US" sz="2000" dirty="0" smtClean="0"/>
              <a:t> FROM CFSR-HPR-TS9</a:t>
            </a:r>
          </a:p>
          <a:p>
            <a:pPr lvl="1" eaLnBrk="1" fontAlgn="auto" hangingPunct="1">
              <a:spcAft>
                <a:spcPts val="0"/>
              </a:spcAft>
              <a:buFontTx/>
              <a:buNone/>
              <a:defRPr/>
            </a:pPr>
            <a:r>
              <a:rPr lang="en-US" sz="2000" dirty="0" smtClean="0"/>
              <a:t> </a:t>
            </a:r>
            <a:r>
              <a:rPr lang="en-US" sz="2000" dirty="0" smtClean="0"/>
              <a:t> WHERE </a:t>
            </a:r>
            <a:r>
              <a:rPr lang="en-US" sz="2000" i="1" dirty="0" smtClean="0"/>
              <a:t>month=April </a:t>
            </a:r>
            <a:r>
              <a:rPr lang="en-US" sz="2000" dirty="0" smtClean="0"/>
              <a:t>AND</a:t>
            </a:r>
            <a:r>
              <a:rPr lang="en-US" sz="2000" i="1" dirty="0" smtClean="0"/>
              <a:t> year &gt;= </a:t>
            </a:r>
            <a:r>
              <a:rPr lang="en-US" sz="2000" dirty="0" smtClean="0"/>
              <a:t>1990</a:t>
            </a:r>
          </a:p>
          <a:p>
            <a:pPr lvl="1" eaLnBrk="1" fontAlgn="auto" hangingPunct="1">
              <a:spcAft>
                <a:spcPts val="0"/>
              </a:spcAft>
              <a:buFontTx/>
              <a:buNone/>
              <a:defRPr/>
            </a:pPr>
            <a:r>
              <a:rPr lang="en-US" sz="2000" dirty="0" smtClean="0"/>
              <a:t> </a:t>
            </a:r>
            <a:r>
              <a:rPr lang="en-US" sz="2000" dirty="0" smtClean="0"/>
              <a:t> AND </a:t>
            </a:r>
            <a:r>
              <a:rPr lang="en-US" sz="2000" i="1" dirty="0" smtClean="0"/>
              <a:t>space</a:t>
            </a:r>
            <a:r>
              <a:rPr lang="en-US" sz="2000" dirty="0" smtClean="0"/>
              <a:t>=[north=40,south=22,west=-110,east=-80</a:t>
            </a:r>
            <a:r>
              <a:rPr lang="en-US" sz="2000" dirty="0" smtClean="0"/>
              <a:t>]</a:t>
            </a:r>
          </a:p>
          <a:p>
            <a:pPr lvl="1" eaLnBrk="1" fontAlgn="auto" hangingPunct="1">
              <a:spcAft>
                <a:spcPts val="0"/>
              </a:spcAft>
              <a:buFontTx/>
              <a:buNone/>
              <a:defRPr/>
            </a:pPr>
            <a:r>
              <a:rPr lang="en-US" sz="2000" dirty="0" smtClean="0"/>
              <a:t> </a:t>
            </a:r>
            <a:r>
              <a:rPr lang="en-US" sz="2000" dirty="0" smtClean="0"/>
              <a:t> AS </a:t>
            </a:r>
            <a:r>
              <a:rPr lang="en-US" sz="2000" i="1" dirty="0" smtClean="0"/>
              <a:t>Grid</a:t>
            </a:r>
          </a:p>
          <a:p>
            <a:pPr lvl="1" eaLnBrk="1" fontAlgn="auto" hangingPunct="1">
              <a:spcAft>
                <a:spcPts val="0"/>
              </a:spcAft>
              <a:buFontTx/>
              <a:buNone/>
              <a:defRPr/>
            </a:pPr>
            <a:r>
              <a:rPr lang="en-US" sz="2000" b="1" dirty="0" smtClean="0"/>
              <a:t>CALCDEF</a:t>
            </a:r>
            <a:r>
              <a:rPr lang="en-US" sz="2000" b="1" i="1" dirty="0" smtClean="0"/>
              <a:t> </a:t>
            </a:r>
            <a:r>
              <a:rPr lang="en-US" sz="2000" b="1" i="1" dirty="0" err="1" smtClean="0"/>
              <a:t>myCalc</a:t>
            </a:r>
            <a:r>
              <a:rPr lang="en-US" sz="2000" b="1" i="1" dirty="0" smtClean="0"/>
              <a:t> (X,Y,DATA) {</a:t>
            </a:r>
          </a:p>
          <a:p>
            <a:pPr lvl="1" eaLnBrk="1" fontAlgn="auto" hangingPunct="1">
              <a:spcAft>
                <a:spcPts val="0"/>
              </a:spcAft>
              <a:buFontTx/>
              <a:buNone/>
              <a:defRPr/>
            </a:pPr>
            <a:r>
              <a:rPr lang="en-US" sz="2000" b="1" dirty="0" smtClean="0"/>
              <a:t>     X </a:t>
            </a:r>
            <a:r>
              <a:rPr lang="en-US" sz="2000" b="1" dirty="0" smtClean="0"/>
              <a:t>← 3 3⍴÷⍳9 ⋄ Y ← DATA[⍋DATA</a:t>
            </a:r>
            <a:r>
              <a:rPr lang="en-US" sz="2000" b="1" dirty="0" smtClean="0"/>
              <a:t>]</a:t>
            </a:r>
            <a:r>
              <a:rPr lang="en-US" sz="2000" b="1" i="1" dirty="0" smtClean="0"/>
              <a:t> </a:t>
            </a:r>
            <a:r>
              <a:rPr lang="en-US" sz="2000" b="1" i="1" dirty="0" smtClean="0"/>
              <a:t> }</a:t>
            </a:r>
          </a:p>
          <a:p>
            <a:pPr lvl="1" eaLnBrk="1" fontAlgn="auto" hangingPunct="1">
              <a:spcAft>
                <a:spcPts val="0"/>
              </a:spcAft>
              <a:buFontTx/>
              <a:buNone/>
              <a:defRPr/>
            </a:pPr>
            <a:r>
              <a:rPr lang="en-US" sz="2000" dirty="0" smtClean="0"/>
              <a:t>SELECT </a:t>
            </a:r>
            <a:r>
              <a:rPr lang="en-US" sz="2000" dirty="0" err="1" smtClean="0"/>
              <a:t>precip</a:t>
            </a:r>
            <a:r>
              <a:rPr lang="en-US" sz="2000" dirty="0" smtClean="0"/>
              <a:t>=</a:t>
            </a:r>
            <a:r>
              <a:rPr lang="en-US" sz="2000" dirty="0" err="1" smtClean="0"/>
              <a:t>Precipitable_water</a:t>
            </a:r>
            <a:r>
              <a:rPr lang="en-US" sz="2000" dirty="0" smtClean="0"/>
              <a:t>,  </a:t>
            </a:r>
            <a:r>
              <a:rPr lang="en-US" sz="2000" dirty="0" err="1" smtClean="0"/>
              <a:t>rh</a:t>
            </a:r>
            <a:r>
              <a:rPr lang="en-US" sz="2000" dirty="0" smtClean="0"/>
              <a:t>=</a:t>
            </a:r>
            <a:r>
              <a:rPr lang="en-US" sz="2000" dirty="0" err="1" smtClean="0"/>
              <a:t>Reletive_Humidity</a:t>
            </a:r>
            <a:r>
              <a:rPr lang="en-US" sz="2000" dirty="0" smtClean="0"/>
              <a:t>,  T=Temperature</a:t>
            </a:r>
            <a:endParaRPr lang="en-US" sz="2000" dirty="0" smtClean="0"/>
          </a:p>
          <a:p>
            <a:pPr lvl="1" eaLnBrk="1" fontAlgn="auto" hangingPunct="1">
              <a:spcAft>
                <a:spcPts val="0"/>
              </a:spcAft>
              <a:buFontTx/>
              <a:buNone/>
              <a:defRPr/>
            </a:pPr>
            <a:r>
              <a:rPr lang="en-US" sz="2000" dirty="0" smtClean="0"/>
              <a:t>  FROM </a:t>
            </a:r>
            <a:r>
              <a:rPr lang="en-US" sz="2000" dirty="0" err="1" smtClean="0"/>
              <a:t>cfsr</a:t>
            </a:r>
            <a:endParaRPr lang="en-US" sz="2000" dirty="0" smtClean="0"/>
          </a:p>
          <a:p>
            <a:pPr lvl="1" eaLnBrk="1" fontAlgn="auto" hangingPunct="1">
              <a:spcAft>
                <a:spcPts val="0"/>
              </a:spcAft>
              <a:buFontTx/>
              <a:buNone/>
              <a:defRPr/>
            </a:pPr>
            <a:r>
              <a:rPr lang="en-US" sz="2000" b="1" dirty="0" smtClean="0"/>
              <a:t>  CALC </a:t>
            </a:r>
            <a:r>
              <a:rPr lang="en-US" sz="2000" b="1" i="1" dirty="0" smtClean="0"/>
              <a:t> </a:t>
            </a:r>
            <a:r>
              <a:rPr lang="en-US" sz="2000" b="1" i="1" dirty="0" err="1" smtClean="0"/>
              <a:t>myCalc</a:t>
            </a:r>
            <a:r>
              <a:rPr lang="en-US" sz="2000" b="1" i="1" dirty="0" smtClean="0"/>
              <a:t>(</a:t>
            </a:r>
            <a:r>
              <a:rPr lang="en-US" sz="2000" b="1" i="1" dirty="0" err="1" smtClean="0"/>
              <a:t>precip</a:t>
            </a:r>
            <a:r>
              <a:rPr lang="en-US" sz="2000" b="1" i="1" dirty="0" smtClean="0"/>
              <a:t>, </a:t>
            </a:r>
            <a:r>
              <a:rPr lang="en-US" sz="2000" b="1" i="1" dirty="0" err="1" smtClean="0"/>
              <a:t>rh</a:t>
            </a:r>
            <a:r>
              <a:rPr lang="en-US" sz="2000" b="1" i="1" dirty="0" smtClean="0"/>
              <a:t>, T)</a:t>
            </a:r>
          </a:p>
          <a:p>
            <a:pPr lvl="1" eaLnBrk="1" fontAlgn="auto" hangingPunct="1">
              <a:spcAft>
                <a:spcPts val="0"/>
              </a:spcAft>
              <a:buFontTx/>
              <a:buNone/>
              <a:defRPr/>
            </a:pPr>
            <a:r>
              <a:rPr lang="en-US" sz="2000" i="1" dirty="0" smtClean="0"/>
              <a:t>  </a:t>
            </a:r>
            <a:r>
              <a:rPr lang="en-US" sz="2000" dirty="0" smtClean="0"/>
              <a:t>RETURN AS </a:t>
            </a:r>
            <a:r>
              <a:rPr lang="en-US" sz="2000" i="1" dirty="0" smtClean="0"/>
              <a:t>Grid</a:t>
            </a:r>
            <a:endParaRPr lang="en-US" sz="2000" i="1"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NetCDF-4 file format</a:t>
            </a:r>
          </a:p>
        </p:txBody>
      </p:sp>
      <p:sp>
        <p:nvSpPr>
          <p:cNvPr id="10243" name="Content Placeholder 2"/>
          <p:cNvSpPr>
            <a:spLocks noGrp="1"/>
          </p:cNvSpPr>
          <p:nvPr>
            <p:ph idx="1"/>
          </p:nvPr>
        </p:nvSpPr>
        <p:spPr/>
        <p:txBody>
          <a:bodyPr/>
          <a:lstStyle/>
          <a:p>
            <a:pPr eaLnBrk="1" hangingPunct="1"/>
            <a:r>
              <a:rPr lang="en-US" dirty="0" smtClean="0"/>
              <a:t>Built on HDF-5</a:t>
            </a:r>
          </a:p>
          <a:p>
            <a:pPr eaLnBrk="1" hangingPunct="1"/>
            <a:r>
              <a:rPr lang="en-US" dirty="0" smtClean="0"/>
              <a:t>Much more complicated than netCDF-3</a:t>
            </a:r>
          </a:p>
          <a:p>
            <a:pPr eaLnBrk="1" hangingPunct="1"/>
            <a:r>
              <a:rPr lang="en-US" dirty="0" smtClean="0"/>
              <a:t>Storage efficiency</a:t>
            </a:r>
          </a:p>
          <a:p>
            <a:pPr lvl="1" eaLnBrk="1" hangingPunct="1"/>
            <a:r>
              <a:rPr lang="en-US" dirty="0" smtClean="0"/>
              <a:t>Compression</a:t>
            </a:r>
          </a:p>
          <a:p>
            <a:pPr lvl="1" eaLnBrk="1" hangingPunct="1"/>
            <a:r>
              <a:rPr lang="en-US" dirty="0" smtClean="0"/>
              <a:t>Chunking</a:t>
            </a:r>
            <a:r>
              <a:rPr lang="en-US" dirty="0" smtClean="0"/>
              <a:t> (can </a:t>
            </a:r>
            <a:r>
              <a:rPr lang="en-US" dirty="0" smtClean="0"/>
              <a:t>optimize </a:t>
            </a:r>
            <a:r>
              <a:rPr lang="en-US" dirty="0" smtClean="0"/>
              <a:t>for </a:t>
            </a:r>
            <a:r>
              <a:rPr lang="en-US" dirty="0" smtClean="0"/>
              <a:t>common I/O </a:t>
            </a:r>
            <a:r>
              <a:rPr lang="en-US" dirty="0" smtClean="0"/>
              <a:t>pattern)</a:t>
            </a:r>
          </a:p>
          <a:p>
            <a:pPr lvl="1" eaLnBrk="1" hangingPunct="1"/>
            <a:r>
              <a:rPr lang="en-US" dirty="0" smtClean="0"/>
              <a:t>Multiple unlimited dimensions</a:t>
            </a:r>
          </a:p>
          <a:p>
            <a:pPr lvl="1" eaLnBrk="1" hangingPunct="1"/>
            <a:r>
              <a:rPr lang="en-US" dirty="0" smtClean="0"/>
              <a:t>Variable length data</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Big Data Post-Processing</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2800" dirty="0" smtClean="0"/>
              <a:t>Need parallel I/O System</a:t>
            </a:r>
          </a:p>
          <a:p>
            <a:pPr lvl="1"/>
            <a:r>
              <a:rPr lang="en-US" sz="2400" dirty="0" smtClean="0"/>
              <a:t>Shared nothing, commodity disks, replicated data</a:t>
            </a:r>
          </a:p>
          <a:p>
            <a:r>
              <a:rPr lang="en-US" sz="2800" dirty="0" smtClean="0"/>
              <a:t>Need </a:t>
            </a:r>
            <a:r>
              <a:rPr lang="en-US" sz="2800" dirty="0" smtClean="0"/>
              <a:t>parallel </a:t>
            </a:r>
            <a:r>
              <a:rPr lang="en-US" sz="2800" dirty="0" smtClean="0"/>
              <a:t>processing system</a:t>
            </a:r>
          </a:p>
          <a:p>
            <a:pPr lvl="1"/>
            <a:r>
              <a:rPr lang="en-US" sz="2400" dirty="0" err="1" smtClean="0"/>
              <a:t>Hadoop</a:t>
            </a:r>
            <a:r>
              <a:rPr lang="en-US" sz="2400" dirty="0" smtClean="0"/>
              <a:t> based on GFS (Map/reduce)</a:t>
            </a:r>
          </a:p>
          <a:p>
            <a:r>
              <a:rPr lang="en-US" sz="2800" dirty="0" smtClean="0"/>
              <a:t>Need to send computation to the server</a:t>
            </a:r>
          </a:p>
          <a:p>
            <a:r>
              <a:rPr lang="en-US" sz="2800" dirty="0" smtClean="0"/>
              <a:t>Need a </a:t>
            </a:r>
            <a:r>
              <a:rPr lang="en-US" sz="2800" dirty="0" smtClean="0"/>
              <a:t>parallelizable </a:t>
            </a:r>
            <a:r>
              <a:rPr lang="en-US" sz="2800" dirty="0" smtClean="0"/>
              <a:t> query / computation language</a:t>
            </a:r>
          </a:p>
          <a:p>
            <a:pPr lvl="1"/>
            <a:r>
              <a:rPr lang="en-US" dirty="0" smtClean="0"/>
              <a:t>Possibly declarative</a:t>
            </a:r>
          </a:p>
          <a:p>
            <a:pPr lvl="1"/>
            <a:r>
              <a:rPr lang="en-US" dirty="0" smtClean="0"/>
              <a:t>Must be expressive and powerful</a:t>
            </a:r>
          </a:p>
          <a:p>
            <a:pPr lvl="1"/>
            <a:r>
              <a:rPr lang="en-US" dirty="0" smtClean="0"/>
              <a:t>Probably a new “domain specific” language</a:t>
            </a:r>
          </a:p>
          <a:p>
            <a:pPr lvl="1"/>
            <a:r>
              <a:rPr lang="en-US" dirty="0" smtClean="0"/>
              <a:t>Need to capture common queries</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Row vs Column storage</a:t>
            </a:r>
          </a:p>
        </p:txBody>
      </p:sp>
      <p:sp>
        <p:nvSpPr>
          <p:cNvPr id="18435" name="Content Placeholder 2"/>
          <p:cNvSpPr>
            <a:spLocks noGrp="1"/>
          </p:cNvSpPr>
          <p:nvPr>
            <p:ph idx="1"/>
          </p:nvPr>
        </p:nvSpPr>
        <p:spPr/>
        <p:txBody>
          <a:bodyPr>
            <a:normAutofit lnSpcReduction="10000"/>
          </a:bodyPr>
          <a:lstStyle/>
          <a:p>
            <a:pPr eaLnBrk="1" hangingPunct="1"/>
            <a:r>
              <a:rPr lang="en-US" sz="2800" dirty="0" smtClean="0"/>
              <a:t>Traditional </a:t>
            </a:r>
            <a:r>
              <a:rPr lang="en-US" sz="2800" dirty="0" smtClean="0"/>
              <a:t>RDBMS is a row store</a:t>
            </a:r>
          </a:p>
          <a:p>
            <a:pPr lvl="1" eaLnBrk="1" hangingPunct="1"/>
            <a:r>
              <a:rPr lang="en-US" sz="2400" dirty="0" smtClean="0"/>
              <a:t>All fields for one row in a table are stored together</a:t>
            </a:r>
          </a:p>
          <a:p>
            <a:pPr eaLnBrk="1" hangingPunct="1"/>
            <a:r>
              <a:rPr lang="en-US" sz="2800" dirty="0" smtClean="0"/>
              <a:t>Netcdf-3 is a column store</a:t>
            </a:r>
          </a:p>
          <a:p>
            <a:pPr lvl="1" eaLnBrk="1" hangingPunct="1"/>
            <a:r>
              <a:rPr lang="en-US" sz="2400" dirty="0" smtClean="0"/>
              <a:t>All data for one variable is stored </a:t>
            </a:r>
            <a:r>
              <a:rPr lang="en-US" sz="2400" dirty="0" smtClean="0"/>
              <a:t>together</a:t>
            </a:r>
          </a:p>
          <a:p>
            <a:pPr eaLnBrk="1" hangingPunct="1"/>
            <a:r>
              <a:rPr lang="en-US" sz="2800" dirty="0" smtClean="0"/>
              <a:t>Netcdf-4 </a:t>
            </a:r>
            <a:r>
              <a:rPr lang="en-US" sz="2800" dirty="0" smtClean="0"/>
              <a:t>allows both row and column store</a:t>
            </a:r>
          </a:p>
          <a:p>
            <a:pPr lvl="1" eaLnBrk="1" hangingPunct="1"/>
            <a:r>
              <a:rPr lang="en-US" sz="2400" dirty="0" smtClean="0"/>
              <a:t>Row: compound type</a:t>
            </a:r>
          </a:p>
          <a:p>
            <a:pPr lvl="1" eaLnBrk="1" hangingPunct="1"/>
            <a:r>
              <a:rPr lang="en-US" sz="2400" dirty="0" smtClean="0"/>
              <a:t>Column: regular variable</a:t>
            </a:r>
          </a:p>
          <a:p>
            <a:pPr eaLnBrk="1" hangingPunct="1"/>
            <a:r>
              <a:rPr lang="en-US" sz="2800" dirty="0" smtClean="0"/>
              <a:t>Recent </a:t>
            </a:r>
            <a:r>
              <a:rPr lang="en-US" sz="2800" dirty="0" smtClean="0"/>
              <a:t>commercial RDBMS with</a:t>
            </a:r>
            <a:r>
              <a:rPr lang="en-US" sz="2800" i="1" dirty="0" smtClean="0"/>
              <a:t> </a:t>
            </a:r>
            <a:r>
              <a:rPr lang="en-US" sz="2800" dirty="0" smtClean="0"/>
              <a:t>column oriented </a:t>
            </a:r>
            <a:r>
              <a:rPr lang="en-US" sz="2800" dirty="0" smtClean="0"/>
              <a:t>storage, better </a:t>
            </a:r>
            <a:r>
              <a:rPr lang="en-US" sz="2800" dirty="0" err="1" smtClean="0"/>
              <a:t>pergormance</a:t>
            </a:r>
            <a:r>
              <a:rPr lang="en-US" sz="2800" dirty="0" smtClean="0"/>
              <a:t> in some cases</a:t>
            </a:r>
          </a:p>
          <a:p>
            <a:pPr marL="342900" lvl="1" indent="-342900" eaLnBrk="1" hangingPunct="1">
              <a:buFont typeface="Arial" pitchFamily="34" charset="0"/>
              <a:buChar char="•"/>
            </a:pPr>
            <a:r>
              <a:rPr lang="en-US" dirty="0" smtClean="0"/>
              <a:t>NetCDF-3 record </a:t>
            </a:r>
            <a:r>
              <a:rPr lang="en-US" dirty="0" smtClean="0"/>
              <a:t>variables are like a compound type</a:t>
            </a:r>
          </a:p>
          <a:p>
            <a:pPr eaLnBrk="1" hangingPunct="1"/>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dirty="0" err="1" smtClean="0"/>
              <a:t>NetCDF</a:t>
            </a:r>
            <a:r>
              <a:rPr lang="en-US" dirty="0" smtClean="0"/>
              <a:t> is a…</a:t>
            </a:r>
          </a:p>
        </p:txBody>
      </p:sp>
      <p:sp>
        <p:nvSpPr>
          <p:cNvPr id="57" name="Flowchart: Card 56"/>
          <p:cNvSpPr/>
          <p:nvPr/>
        </p:nvSpPr>
        <p:spPr>
          <a:xfrm>
            <a:off x="762000" y="1981200"/>
            <a:ext cx="3048000" cy="914400"/>
          </a:xfrm>
          <a:prstGeom prst="flowChartPunchedCar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Software library</a:t>
            </a:r>
          </a:p>
        </p:txBody>
      </p:sp>
      <p:sp>
        <p:nvSpPr>
          <p:cNvPr id="11268" name="TextBox 61"/>
          <p:cNvSpPr txBox="1">
            <a:spLocks noChangeArrowheads="1"/>
          </p:cNvSpPr>
          <p:nvPr/>
        </p:nvSpPr>
        <p:spPr bwMode="auto">
          <a:xfrm>
            <a:off x="4267200" y="1905000"/>
            <a:ext cx="4337213" cy="1200329"/>
          </a:xfrm>
          <a:prstGeom prst="rect">
            <a:avLst/>
          </a:prstGeom>
          <a:noFill/>
          <a:ln w="9525">
            <a:noFill/>
            <a:miter lim="800000"/>
            <a:headEnd/>
            <a:tailEnd/>
          </a:ln>
        </p:spPr>
        <p:txBody>
          <a:bodyPr wrap="none">
            <a:spAutoFit/>
          </a:bodyPr>
          <a:lstStyle/>
          <a:p>
            <a:pPr>
              <a:buFont typeface="Arial" pitchFamily="34" charset="0"/>
              <a:buChar char="•"/>
            </a:pPr>
            <a:r>
              <a:rPr lang="en-US" dirty="0">
                <a:latin typeface="Calibri" pitchFamily="34" charset="0"/>
              </a:rPr>
              <a:t> </a:t>
            </a:r>
            <a:r>
              <a:rPr lang="en-US" dirty="0" smtClean="0"/>
              <a:t>Reference library </a:t>
            </a:r>
            <a:r>
              <a:rPr lang="en-US" dirty="0" smtClean="0"/>
              <a:t>in </a:t>
            </a:r>
            <a:r>
              <a:rPr lang="en-US" dirty="0" smtClean="0">
                <a:latin typeface="Calibri" pitchFamily="34" charset="0"/>
              </a:rPr>
              <a:t>C</a:t>
            </a:r>
          </a:p>
          <a:p>
            <a:pPr lvl="1">
              <a:buFont typeface="Wingdings" pitchFamily="2" charset="2"/>
              <a:buChar char="Ø"/>
            </a:pPr>
            <a:r>
              <a:rPr lang="en-US" dirty="0" smtClean="0">
                <a:latin typeface="Calibri" pitchFamily="34" charset="0"/>
              </a:rPr>
              <a:t> Fortran, C++, Perl, Python, </a:t>
            </a:r>
            <a:r>
              <a:rPr lang="en-US" dirty="0" err="1" smtClean="0">
                <a:latin typeface="Calibri" pitchFamily="34" charset="0"/>
              </a:rPr>
              <a:t>Matlab</a:t>
            </a:r>
            <a:r>
              <a:rPr lang="en-US" dirty="0" smtClean="0">
                <a:latin typeface="Calibri" pitchFamily="34" charset="0"/>
              </a:rPr>
              <a:t>, …</a:t>
            </a:r>
            <a:endParaRPr lang="en-US" dirty="0" smtClean="0">
              <a:latin typeface="Calibri" pitchFamily="34" charset="0"/>
            </a:endParaRPr>
          </a:p>
          <a:p>
            <a:pPr>
              <a:buFont typeface="Arial" pitchFamily="34" charset="0"/>
              <a:buChar char="•"/>
            </a:pPr>
            <a:r>
              <a:rPr lang="en-US" dirty="0" smtClean="0">
                <a:latin typeface="Calibri" pitchFamily="34" charset="0"/>
              </a:rPr>
              <a:t> </a:t>
            </a:r>
            <a:r>
              <a:rPr lang="en-US" dirty="0" smtClean="0">
                <a:latin typeface="Calibri" pitchFamily="34" charset="0"/>
              </a:rPr>
              <a:t>Independent implementation in </a:t>
            </a:r>
            <a:r>
              <a:rPr lang="en-US" dirty="0" smtClean="0">
                <a:latin typeface="Calibri" pitchFamily="34" charset="0"/>
              </a:rPr>
              <a:t>Java </a:t>
            </a:r>
          </a:p>
          <a:p>
            <a:pPr>
              <a:buFont typeface="Arial" pitchFamily="34" charset="0"/>
              <a:buChar char="•"/>
            </a:pPr>
            <a:r>
              <a:rPr lang="en-US" dirty="0" smtClean="0">
                <a:latin typeface="Calibri" pitchFamily="34" charset="0"/>
              </a:rPr>
              <a:t> </a:t>
            </a:r>
            <a:r>
              <a:rPr lang="en-US" dirty="0" smtClean="0">
                <a:latin typeface="Calibri" pitchFamily="34" charset="0"/>
              </a:rPr>
              <a:t>others</a:t>
            </a:r>
            <a:r>
              <a:rPr lang="en-US" dirty="0">
                <a:latin typeface="Calibri" pitchFamily="34" charset="0"/>
              </a:rPr>
              <a:t>?</a:t>
            </a:r>
          </a:p>
        </p:txBody>
      </p:sp>
      <p:sp>
        <p:nvSpPr>
          <p:cNvPr id="11269" name="TextBox 4"/>
          <p:cNvSpPr txBox="1">
            <a:spLocks noChangeArrowheads="1"/>
          </p:cNvSpPr>
          <p:nvPr/>
        </p:nvSpPr>
        <p:spPr bwMode="auto">
          <a:xfrm>
            <a:off x="4343400" y="3352800"/>
            <a:ext cx="2124364" cy="923330"/>
          </a:xfrm>
          <a:prstGeom prst="rect">
            <a:avLst/>
          </a:prstGeom>
          <a:noFill/>
          <a:ln w="9525">
            <a:noFill/>
            <a:miter lim="800000"/>
            <a:headEnd/>
            <a:tailEnd/>
          </a:ln>
        </p:spPr>
        <p:txBody>
          <a:bodyPr wrap="none">
            <a:spAutoFit/>
          </a:bodyPr>
          <a:lstStyle/>
          <a:p>
            <a:pPr>
              <a:buFont typeface="Arial" pitchFamily="34" charset="0"/>
              <a:buChar char="•"/>
            </a:pPr>
            <a:r>
              <a:rPr lang="en-US" dirty="0"/>
              <a:t> Open Source</a:t>
            </a:r>
          </a:p>
          <a:p>
            <a:pPr>
              <a:buFont typeface="Arial" pitchFamily="34" charset="0"/>
              <a:buChar char="•"/>
            </a:pPr>
            <a:r>
              <a:rPr lang="en-US" dirty="0" smtClean="0"/>
              <a:t> Active community</a:t>
            </a:r>
          </a:p>
          <a:p>
            <a:pPr>
              <a:buFont typeface="Arial" pitchFamily="34" charset="0"/>
              <a:buChar char="•"/>
            </a:pPr>
            <a:r>
              <a:rPr lang="en-US" dirty="0" smtClean="0"/>
              <a:t> </a:t>
            </a:r>
            <a:r>
              <a:rPr lang="en-US" dirty="0" smtClean="0"/>
              <a:t>Supported</a:t>
            </a:r>
            <a:endParaRPr lang="en-US" dirty="0"/>
          </a:p>
        </p:txBody>
      </p:sp>
      <p:sp>
        <p:nvSpPr>
          <p:cNvPr id="6" name="TextBox 4"/>
          <p:cNvSpPr txBox="1">
            <a:spLocks noChangeArrowheads="1"/>
          </p:cNvSpPr>
          <p:nvPr/>
        </p:nvSpPr>
        <p:spPr bwMode="auto">
          <a:xfrm>
            <a:off x="762000" y="4648200"/>
            <a:ext cx="5608138" cy="646331"/>
          </a:xfrm>
          <a:prstGeom prst="rect">
            <a:avLst/>
          </a:prstGeom>
          <a:noFill/>
          <a:ln w="9525">
            <a:noFill/>
            <a:miter lim="800000"/>
            <a:headEnd/>
            <a:tailEnd/>
          </a:ln>
        </p:spPr>
        <p:txBody>
          <a:bodyPr wrap="none">
            <a:spAutoFit/>
          </a:bodyPr>
          <a:lstStyle/>
          <a:p>
            <a:pPr>
              <a:buFont typeface="Arial" pitchFamily="34" charset="0"/>
              <a:buChar char="•"/>
            </a:pPr>
            <a:r>
              <a:rPr lang="en-US" dirty="0"/>
              <a:t> </a:t>
            </a:r>
            <a:r>
              <a:rPr lang="en-US" dirty="0" smtClean="0"/>
              <a:t>No reference library, no user group for </a:t>
            </a:r>
            <a:r>
              <a:rPr lang="en-US" dirty="0" smtClean="0"/>
              <a:t>GRIB, BUFR</a:t>
            </a:r>
          </a:p>
          <a:p>
            <a:pPr>
              <a:buFont typeface="Wingdings" pitchFamily="2" charset="2"/>
              <a:buChar char="Ø"/>
            </a:pPr>
            <a:r>
              <a:rPr lang="en-US" dirty="0" smtClean="0"/>
              <a:t> </a:t>
            </a:r>
            <a:r>
              <a:rPr lang="en-US" dirty="0" smtClean="0"/>
              <a:t>fragmented, not interoperable, difficult to use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dirty="0" err="1" smtClean="0"/>
              <a:t>NetCDF</a:t>
            </a:r>
            <a:r>
              <a:rPr lang="en-US" dirty="0" smtClean="0"/>
              <a:t> is a…</a:t>
            </a:r>
          </a:p>
        </p:txBody>
      </p:sp>
      <p:sp>
        <p:nvSpPr>
          <p:cNvPr id="60" name="Isosceles Triangle 59"/>
          <p:cNvSpPr/>
          <p:nvPr/>
        </p:nvSpPr>
        <p:spPr>
          <a:xfrm>
            <a:off x="762000" y="2133600"/>
            <a:ext cx="2362200" cy="914400"/>
          </a:xfrm>
          <a:prstGeom prst="triangle">
            <a:avLst>
              <a:gd name="adj"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API</a:t>
            </a:r>
          </a:p>
        </p:txBody>
      </p:sp>
      <p:sp>
        <p:nvSpPr>
          <p:cNvPr id="12292" name="TextBox 62"/>
          <p:cNvSpPr txBox="1">
            <a:spLocks noChangeArrowheads="1"/>
          </p:cNvSpPr>
          <p:nvPr/>
        </p:nvSpPr>
        <p:spPr bwMode="auto">
          <a:xfrm>
            <a:off x="4267200" y="2057400"/>
            <a:ext cx="4038600" cy="839788"/>
          </a:xfrm>
          <a:prstGeom prst="rect">
            <a:avLst/>
          </a:prstGeom>
          <a:noFill/>
          <a:ln w="9525">
            <a:noFill/>
            <a:miter lim="800000"/>
            <a:headEnd/>
            <a:tailEnd/>
          </a:ln>
        </p:spPr>
        <p:txBody>
          <a:bodyPr>
            <a:spAutoFit/>
          </a:bodyPr>
          <a:lstStyle/>
          <a:p>
            <a:pPr>
              <a:lnSpc>
                <a:spcPct val="90000"/>
              </a:lnSpc>
            </a:pPr>
            <a:r>
              <a:rPr lang="en-US">
                <a:latin typeface="Calibri" pitchFamily="34" charset="0"/>
              </a:rPr>
              <a:t>The Application Programming Interface (</a:t>
            </a:r>
            <a:r>
              <a:rPr lang="en-US" b="1" i="1">
                <a:latin typeface="Calibri" pitchFamily="34" charset="0"/>
              </a:rPr>
              <a:t>API)</a:t>
            </a:r>
            <a:r>
              <a:rPr lang="en-US">
                <a:latin typeface="Calibri" pitchFamily="34" charset="0"/>
              </a:rPr>
              <a:t> is the interface to the Data Model for a specific programming language.</a:t>
            </a:r>
          </a:p>
        </p:txBody>
      </p:sp>
      <p:sp>
        <p:nvSpPr>
          <p:cNvPr id="12293" name="TextBox 6"/>
          <p:cNvSpPr txBox="1">
            <a:spLocks noChangeArrowheads="1"/>
          </p:cNvSpPr>
          <p:nvPr/>
        </p:nvSpPr>
        <p:spPr bwMode="auto">
          <a:xfrm>
            <a:off x="1676400" y="4038600"/>
            <a:ext cx="4971233" cy="1754326"/>
          </a:xfrm>
          <a:prstGeom prst="rect">
            <a:avLst/>
          </a:prstGeom>
          <a:noFill/>
          <a:ln w="9525">
            <a:noFill/>
            <a:miter lim="800000"/>
            <a:headEnd/>
            <a:tailEnd/>
          </a:ln>
        </p:spPr>
        <p:txBody>
          <a:bodyPr wrap="none">
            <a:spAutoFit/>
          </a:bodyPr>
          <a:lstStyle/>
          <a:p>
            <a:pPr>
              <a:buFont typeface="Arial" pitchFamily="34" charset="0"/>
              <a:buChar char="•"/>
            </a:pPr>
            <a:r>
              <a:rPr lang="en-US" dirty="0"/>
              <a:t> Clean separation of </a:t>
            </a:r>
            <a:r>
              <a:rPr lang="en-US" dirty="0" smtClean="0"/>
              <a:t>concerns</a:t>
            </a:r>
          </a:p>
          <a:p>
            <a:pPr>
              <a:buFont typeface="Arial" pitchFamily="34" charset="0"/>
              <a:buChar char="•"/>
            </a:pPr>
            <a:r>
              <a:rPr lang="en-US" dirty="0" smtClean="0"/>
              <a:t> </a:t>
            </a:r>
            <a:r>
              <a:rPr lang="en-US" dirty="0" smtClean="0"/>
              <a:t>I</a:t>
            </a:r>
            <a:r>
              <a:rPr lang="en-US" dirty="0" smtClean="0"/>
              <a:t>nformation hiding – user never does a seek()</a:t>
            </a:r>
            <a:endParaRPr lang="en-US" dirty="0"/>
          </a:p>
          <a:p>
            <a:pPr>
              <a:buFont typeface="Arial" pitchFamily="34" charset="0"/>
              <a:buChar char="•"/>
            </a:pPr>
            <a:r>
              <a:rPr lang="en-US" dirty="0"/>
              <a:t> Stable, backwards compatible</a:t>
            </a:r>
          </a:p>
          <a:p>
            <a:pPr>
              <a:buFont typeface="Arial" pitchFamily="34" charset="0"/>
              <a:buChar char="•"/>
            </a:pPr>
            <a:r>
              <a:rPr lang="en-US" dirty="0"/>
              <a:t> Easily understood – no </a:t>
            </a:r>
            <a:r>
              <a:rPr lang="en-US" dirty="0" smtClean="0"/>
              <a:t>surprises</a:t>
            </a:r>
          </a:p>
          <a:p>
            <a:pPr>
              <a:buFont typeface="Arial" pitchFamily="34" charset="0"/>
              <a:buChar char="•"/>
            </a:pPr>
            <a:r>
              <a:rPr lang="en-US" dirty="0" smtClean="0"/>
              <a:t> </a:t>
            </a:r>
            <a:r>
              <a:rPr lang="en-US" dirty="0" smtClean="0"/>
              <a:t>Interface has small “surface area”</a:t>
            </a: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NetCDF is a…</a:t>
            </a:r>
          </a:p>
        </p:txBody>
      </p:sp>
      <p:pic>
        <p:nvPicPr>
          <p:cNvPr id="13315" name="Picture 11" descr="CDM-UML"/>
          <p:cNvPicPr>
            <a:picLocks noGrp="1" noChangeAspect="1" noChangeArrowheads="1"/>
          </p:cNvPicPr>
          <p:nvPr>
            <p:ph idx="4294967295"/>
          </p:nvPr>
        </p:nvPicPr>
        <p:blipFill>
          <a:blip r:embed="rId3" cstate="print"/>
          <a:srcRect/>
          <a:stretch>
            <a:fillRect/>
          </a:stretch>
        </p:blipFill>
        <p:spPr>
          <a:xfrm>
            <a:off x="76200" y="1371600"/>
            <a:ext cx="3385742" cy="3230562"/>
          </a:xfrm>
          <a:noFill/>
        </p:spPr>
      </p:pic>
      <p:sp>
        <p:nvSpPr>
          <p:cNvPr id="13316" name="TextBox 64"/>
          <p:cNvSpPr txBox="1">
            <a:spLocks noChangeArrowheads="1"/>
          </p:cNvSpPr>
          <p:nvPr/>
        </p:nvSpPr>
        <p:spPr bwMode="auto">
          <a:xfrm>
            <a:off x="3733800" y="1905000"/>
            <a:ext cx="4654550" cy="646331"/>
          </a:xfrm>
          <a:prstGeom prst="rect">
            <a:avLst/>
          </a:prstGeom>
          <a:noFill/>
          <a:ln w="9525">
            <a:noFill/>
            <a:miter lim="800000"/>
            <a:headEnd/>
            <a:tailEnd/>
          </a:ln>
        </p:spPr>
        <p:txBody>
          <a:bodyPr wrap="square">
            <a:spAutoFit/>
          </a:bodyPr>
          <a:lstStyle/>
          <a:p>
            <a:r>
              <a:rPr lang="en-US" dirty="0">
                <a:latin typeface="Calibri" pitchFamily="34" charset="0"/>
              </a:rPr>
              <a:t>An </a:t>
            </a:r>
            <a:r>
              <a:rPr lang="en-US" b="1" dirty="0">
                <a:latin typeface="Calibri" pitchFamily="34" charset="0"/>
              </a:rPr>
              <a:t>Abstract Data Model</a:t>
            </a:r>
            <a:r>
              <a:rPr lang="en-US" dirty="0">
                <a:latin typeface="Calibri" pitchFamily="34" charset="0"/>
              </a:rPr>
              <a:t> describes data objects </a:t>
            </a:r>
            <a:r>
              <a:rPr lang="en-US" dirty="0" smtClean="0">
                <a:latin typeface="Calibri" pitchFamily="34" charset="0"/>
              </a:rPr>
              <a:t>and </a:t>
            </a:r>
            <a:r>
              <a:rPr lang="en-US" dirty="0">
                <a:latin typeface="Calibri" pitchFamily="34" charset="0"/>
              </a:rPr>
              <a:t>what methods you can use on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3323</TotalTime>
  <Words>1976</Words>
  <Application>Microsoft Office PowerPoint</Application>
  <PresentationFormat>On-screen Show (4:3)</PresentationFormat>
  <Paragraphs>506</Paragraphs>
  <Slides>50</Slides>
  <Notes>24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Custom Design</vt:lpstr>
      <vt:lpstr>Slide 1</vt:lpstr>
      <vt:lpstr>NetCDF is a…</vt:lpstr>
      <vt:lpstr>NetCDF is a…</vt:lpstr>
      <vt:lpstr>NetCDF-3 file format</vt:lpstr>
      <vt:lpstr>NetCDF-4 file format</vt:lpstr>
      <vt:lpstr>Row vs Column storage</vt:lpstr>
      <vt:lpstr>NetCDF is a…</vt:lpstr>
      <vt:lpstr>NetCDF is a…</vt:lpstr>
      <vt:lpstr>NetCDF is a…</vt:lpstr>
      <vt:lpstr>NetCDF-3 data model</vt:lpstr>
      <vt:lpstr>NetCDF-4 Data Model</vt:lpstr>
      <vt:lpstr>NetCDF, HDF5, OPeNDAP  Data Models</vt:lpstr>
      <vt:lpstr>NetCDF-Java Library (aka) Common Data Model Status Update</vt:lpstr>
      <vt:lpstr>Slide 14</vt:lpstr>
      <vt:lpstr>Slide 15</vt:lpstr>
      <vt:lpstr>CDM  file formats</vt:lpstr>
      <vt:lpstr>Coordinate System UML</vt:lpstr>
      <vt:lpstr>Conventions</vt:lpstr>
      <vt:lpstr>Projections</vt:lpstr>
      <vt:lpstr>Vertical Transforms (CF)</vt:lpstr>
      <vt:lpstr>Slide 21</vt:lpstr>
      <vt:lpstr>Scientific Feature Types</vt:lpstr>
      <vt:lpstr>What’s in a file?</vt:lpstr>
      <vt:lpstr>Gridded Data</vt:lpstr>
      <vt:lpstr>Point Data</vt:lpstr>
      <vt:lpstr>Discrete Sampling Convention CF 1.6</vt:lpstr>
      <vt:lpstr>Ragged Array</vt:lpstr>
      <vt:lpstr>NetCDF Markup Language (NcML)</vt:lpstr>
      <vt:lpstr>THREDDS Data Server</vt:lpstr>
      <vt:lpstr>Remote Access</vt:lpstr>
      <vt:lpstr>ncstream serialization</vt:lpstr>
      <vt:lpstr>Slide 32</vt:lpstr>
      <vt:lpstr>CFSR timeseries data at NCDC</vt:lpstr>
      <vt:lpstr>GRIB collection indexing</vt:lpstr>
      <vt:lpstr>GRIB time partitioning</vt:lpstr>
      <vt:lpstr>What have we got ?</vt:lpstr>
      <vt:lpstr>Slide 37</vt:lpstr>
      <vt:lpstr>Slide 38</vt:lpstr>
      <vt:lpstr>Bigger Data</vt:lpstr>
      <vt:lpstr>Required: Parallel I/O Systems</vt:lpstr>
      <vt:lpstr>Parallel File I/O</vt:lpstr>
      <vt:lpstr>Required:  Send User programs to server</vt:lpstr>
      <vt:lpstr>Send User programs to server</vt:lpstr>
      <vt:lpstr>Existing Candidates</vt:lpstr>
      <vt:lpstr>Required: Parallelizable High Level Language</vt:lpstr>
      <vt:lpstr>Slide 46</vt:lpstr>
      <vt:lpstr>Slide 47</vt:lpstr>
      <vt:lpstr>More Elaborate</vt:lpstr>
      <vt:lpstr>APL example </vt:lpstr>
      <vt:lpstr>Summary: Big Data Post-Processing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NetCDF ?</dc:title>
  <dc:creator>caron</dc:creator>
  <cp:lastModifiedBy>caron</cp:lastModifiedBy>
  <cp:revision>86</cp:revision>
  <dcterms:created xsi:type="dcterms:W3CDTF">2009-08-01T21:56:52Z</dcterms:created>
  <dcterms:modified xsi:type="dcterms:W3CDTF">2012-10-26T00:54:00Z</dcterms:modified>
</cp:coreProperties>
</file>