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447" r:id="rId2"/>
    <p:sldId id="467" r:id="rId3"/>
    <p:sldId id="491" r:id="rId4"/>
    <p:sldId id="493" r:id="rId5"/>
    <p:sldId id="496" r:id="rId6"/>
    <p:sldId id="489" r:id="rId7"/>
    <p:sldId id="478" r:id="rId8"/>
    <p:sldId id="499" r:id="rId9"/>
    <p:sldId id="494" r:id="rId10"/>
    <p:sldId id="497" r:id="rId11"/>
    <p:sldId id="501" r:id="rId12"/>
    <p:sldId id="498" r:id="rId13"/>
    <p:sldId id="474" r:id="rId14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66"/>
    <a:srgbClr val="FFFF99"/>
    <a:srgbClr val="FFFFFF"/>
    <a:srgbClr val="CC9900"/>
    <a:srgbClr val="FFCC66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96" autoAdjust="0"/>
    <p:restoredTop sz="87064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7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02" y="-72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760A099C-81BA-4C44-9C39-769E9B2FF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633EA009-5B9C-42B0-B927-006777BDE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92" tIns="46246" rIns="92492" bIns="46246" anchor="b"/>
          <a:lstStyle/>
          <a:p>
            <a:pPr algn="r" defTabSz="925513"/>
            <a:fld id="{16735563-F89B-415C-84EB-9EA7EDFA6981}" type="slidenum">
              <a:rPr lang="en-US" sz="1200"/>
              <a:pPr algn="r" defTabSz="925513"/>
              <a:t>1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D56944-9313-4C12-9BAC-5093142AB343}" type="slidenum">
              <a:rPr lang="en-US" smtClean="0">
                <a:ea typeface="ＭＳ Ｐゴシック" pitchFamily="34" charset="-128"/>
              </a:rPr>
              <a:pPr>
                <a:defRPr/>
              </a:pPr>
              <a:t>3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D56944-9313-4C12-9BAC-5093142AB343}" type="slidenum">
              <a:rPr lang="en-US" smtClean="0">
                <a:ea typeface="ＭＳ Ｐゴシック" pitchFamily="34" charset="-128"/>
              </a:rPr>
              <a:pPr>
                <a:defRPr/>
              </a:pPr>
              <a:t>5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55626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55753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2FBA-C5C9-4088-8C51-87DDC4648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DBE72-F830-4A94-8E90-79DA6016D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9E27-4DE0-478B-9393-DF37BDABA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7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BD2F2-10B6-415F-86CF-CAD248DE2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7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154F9-9D6A-4327-94E2-8C994D884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AA4F-4466-4900-A6D9-2D06DCCF3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832E-3A7D-48AB-BD94-83BD645CB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339A1-1BCA-41E2-A686-D7C2C38F5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0361A-E390-483E-B7DE-33EF5E513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4F8C3-050D-456A-9E72-2B2E225C9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076F3-DD02-4F88-AD34-03F7F0D25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D14D9F65-E643-4F04-8EBF-28EB47CD6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71" r:id="rId10"/>
    <p:sldLayoutId id="21474840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ara.nomads.ncep.noaa.go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752600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Times New Roman" pitchFamily="18" charset="0"/>
              </a:rPr>
              <a:t>NCEP Update</a:t>
            </a:r>
            <a:endParaRPr lang="en-US" sz="1800" b="1" i="1" dirty="0" smtClean="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Rebecca Cosgrove</a:t>
            </a:r>
          </a:p>
          <a:p>
            <a:pPr eaLnBrk="1" hangingPunct="1"/>
            <a:r>
              <a:rPr lang="en-US" sz="2000" dirty="0" smtClean="0">
                <a:solidFill>
                  <a:srgbClr val="0070C0"/>
                </a:solidFill>
              </a:rPr>
              <a:t>NCEP/NCO/Production Management Branch</a:t>
            </a:r>
          </a:p>
          <a:p>
            <a:r>
              <a:rPr lang="en-US" sz="1800" dirty="0" smtClean="0">
                <a:solidFill>
                  <a:srgbClr val="0070C0"/>
                </a:solidFill>
              </a:rPr>
              <a:t>March 26, 2015</a:t>
            </a:r>
          </a:p>
        </p:txBody>
      </p:sp>
      <p:pic>
        <p:nvPicPr>
          <p:cNvPr id="11268" name="Picture 5" descr="ncep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9338" y="76200"/>
            <a:ext cx="2049462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NWS Reorganization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525963"/>
          </a:xfrm>
        </p:spPr>
        <p:txBody>
          <a:bodyPr/>
          <a:lstStyle/>
          <a:p>
            <a:r>
              <a:rPr lang="en-US" sz="2400" dirty="0" smtClean="0"/>
              <a:t>Effective April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, the National Weather Service Headquarters will be reorganized to align with our new portfolio approach to managing and prioritizing NWS resources</a:t>
            </a:r>
          </a:p>
          <a:p>
            <a:pPr lvl="1"/>
            <a:r>
              <a:rPr lang="en-US" sz="2000" dirty="0" smtClean="0"/>
              <a:t>Define an HQ organization structure that supports ability to plan, execute and govern under a new portfolio-based budget and address challenges/issues in the current HQ structure</a:t>
            </a:r>
          </a:p>
          <a:p>
            <a:pPr lvl="1"/>
            <a:r>
              <a:rPr lang="en-US" sz="2000" dirty="0" smtClean="0"/>
              <a:t>5 Program Project Activities (PPA)s plus a 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for corporate services</a:t>
            </a:r>
          </a:p>
          <a:p>
            <a:pPr lvl="2"/>
            <a:r>
              <a:rPr lang="en-US" sz="1600" dirty="0" smtClean="0"/>
              <a:t>Observations</a:t>
            </a:r>
          </a:p>
          <a:p>
            <a:pPr lvl="2"/>
            <a:r>
              <a:rPr lang="en-US" sz="1600" dirty="0" smtClean="0"/>
              <a:t>Central Processing</a:t>
            </a:r>
          </a:p>
          <a:p>
            <a:pPr lvl="2"/>
            <a:r>
              <a:rPr lang="en-US" sz="1600" dirty="0" smtClean="0"/>
              <a:t>Analyze, Forecast and Support (AFS)</a:t>
            </a:r>
          </a:p>
          <a:p>
            <a:pPr lvl="2"/>
            <a:r>
              <a:rPr lang="en-US" sz="1600" dirty="0" smtClean="0"/>
              <a:t>Dissemination</a:t>
            </a:r>
          </a:p>
          <a:p>
            <a:pPr lvl="2"/>
            <a:r>
              <a:rPr lang="en-US" sz="1600" dirty="0" smtClean="0"/>
              <a:t>Science and Technology Integration (STI)</a:t>
            </a:r>
          </a:p>
          <a:p>
            <a:pPr lvl="2"/>
            <a:r>
              <a:rPr lang="en-US" sz="1600" dirty="0" smtClean="0"/>
              <a:t>Facilities Construction</a:t>
            </a:r>
          </a:p>
          <a:p>
            <a:pPr lvl="1"/>
            <a:r>
              <a:rPr lang="en-US" sz="2000" dirty="0" smtClean="0"/>
              <a:t>PPAs include a mix of development (new initiatives and projects in execution) and operational programs / activities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BD2F2-10B6-415F-86CF-CAD248DE2CC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074" name="AutoShape 2" descr="https://c5dde382-a-7e0e2311-s-sites.googlegroups.com/a/noaa.gov/nws-insider/hq-transition/HQ%20Org%20Chart%20%28with%20Names%29.jpg?attachauth=ANoY7cr3e7OYRdtA1iB5UXTPZlAN6unw6o-pnnu0EZ4NJ5jxT9qUxLgpbPpio5vSXd9IjTZEXbkVc19DO-HWS0_4RNzDOlHAo-VkyaVvq4mRjcGSUuExo6pNXdCByiLt3Ezy0sAsrGWJOszsn8HAyPaowFyidx6evojGoDrHhrcjEJcbqGbH3-qMtKEgUA--H-LqsQNuilSneRCg8VS13EIn5Kw7vR34aaEfnNtVP-ZX-IcKOtm4ZBE3TAYM6EytpFqP1dHmnbnG&amp;attredirects=0"/>
          <p:cNvSpPr>
            <a:spLocks noChangeAspect="1" noChangeArrowheads="1"/>
          </p:cNvSpPr>
          <p:nvPr/>
        </p:nvSpPr>
        <p:spPr bwMode="auto">
          <a:xfrm>
            <a:off x="155575" y="-2879725"/>
            <a:ext cx="8010525" cy="60102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 descr="https://c5dde382-a-7e0e2311-s-sites.googlegroups.com/a/noaa.gov/nws-insider/hq-transition/HQ%20Org%20Chart%20%28with%20Names%29.jpg?attachauth=ANoY7cr3e7OYRdtA1iB5UXTPZlAN6unw6o-pnnu0EZ4NJ5jxT9qUxLgpbPpio5vSXd9IjTZEXbkVc19DO-HWS0_4RNzDOlHAo-VkyaVvq4mRjcGSUuExo6pNXdCByiLt3Ezy0sAsrGWJOszsn8HAyPaowFyidx6evojGoDrHhrcjEJcbqGbH3-qMtKEgUA--H-LqsQNuilSneRCg8VS13EIn5Kw7vR34aaEfnNtVP-ZX-IcKOtm4ZBE3TAYM6EytpFqP1dHmnbnG&amp;attredirects=0"/>
          <p:cNvSpPr>
            <a:spLocks noChangeAspect="1" noChangeArrowheads="1"/>
          </p:cNvSpPr>
          <p:nvPr/>
        </p:nvSpPr>
        <p:spPr bwMode="auto">
          <a:xfrm>
            <a:off x="155575" y="-2879725"/>
            <a:ext cx="8010525" cy="60102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0361A-E390-483E-B7DE-33EF5E513E9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3" name="Picture 2" descr="HQ Org Chart (with Names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0" y="304800"/>
            <a:ext cx="8864600" cy="63055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NCO/TOC Merger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525963"/>
          </a:xfrm>
        </p:spPr>
        <p:txBody>
          <a:bodyPr/>
          <a:lstStyle/>
          <a:p>
            <a:r>
              <a:rPr lang="en-US" sz="2400" dirty="0" smtClean="0"/>
              <a:t>Effective April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, NCEP Central Operations(NCO) and the Telecommunications Operations Center (TOC) will merge into one organization.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NCO will run the National Weather Service Telecommunications Gateway (NWSTG)</a:t>
            </a:r>
          </a:p>
          <a:p>
            <a:pPr lvl="1"/>
            <a:r>
              <a:rPr lang="en-US" sz="2000" dirty="0" smtClean="0"/>
              <a:t>NWSTG systems are being migrated to IDP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BD2F2-10B6-415F-86CF-CAD248DE2CC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Questions/Discussion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6D0E0E-621A-42BC-BD49-37C923954D5A}" type="slidenum">
              <a:rPr lang="en-US" smtClean="0">
                <a:ea typeface="ＭＳ Ｐゴシック" pitchFamily="34" charset="-128"/>
              </a:rPr>
              <a:pPr>
                <a:defRPr/>
              </a:pPr>
              <a:t>13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CONDUIT update</a:t>
            </a:r>
          </a:p>
          <a:p>
            <a:pPr lvl="1"/>
            <a:r>
              <a:rPr lang="en-US" dirty="0" smtClean="0"/>
              <a:t>Current systems</a:t>
            </a:r>
          </a:p>
          <a:p>
            <a:pPr lvl="1"/>
            <a:r>
              <a:rPr lang="en-US" dirty="0" smtClean="0"/>
              <a:t>Survey for 0.25 degree GFS</a:t>
            </a:r>
          </a:p>
          <a:p>
            <a:r>
              <a:rPr lang="en-US" dirty="0" smtClean="0"/>
              <a:t>NCEP model changes</a:t>
            </a:r>
          </a:p>
          <a:p>
            <a:r>
              <a:rPr lang="en-US" dirty="0" smtClean="0"/>
              <a:t>NOAA’s IDP</a:t>
            </a:r>
          </a:p>
          <a:p>
            <a:r>
              <a:rPr lang="en-US" dirty="0" smtClean="0"/>
              <a:t>NWS HQ Reorganization</a:t>
            </a:r>
          </a:p>
          <a:p>
            <a:pPr lvl="1"/>
            <a:r>
              <a:rPr lang="en-US" dirty="0" smtClean="0"/>
              <a:t>NCO/TOC Merger</a:t>
            </a:r>
          </a:p>
          <a:p>
            <a:r>
              <a:rPr lang="en-US" dirty="0" smtClean="0"/>
              <a:t>Discussion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74ADF-FA6F-42B1-85C8-33AE7377A88B}" type="slidenum">
              <a:rPr lang="en-US" smtClean="0">
                <a:ea typeface="ＭＳ Ｐゴシック" pitchFamily="34" charset="-128"/>
              </a:rPr>
              <a:pPr>
                <a:defRPr/>
              </a:pPr>
              <a:t>2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33400"/>
            <a:ext cx="7848600" cy="685800"/>
          </a:xfrm>
        </p:spPr>
        <p:txBody>
          <a:bodyPr/>
          <a:lstStyle/>
          <a:p>
            <a:r>
              <a:rPr lang="en-US" sz="4800" dirty="0" smtClean="0"/>
              <a:t>CONDUIT</a:t>
            </a:r>
            <a:br>
              <a:rPr lang="en-US" sz="4800" dirty="0" smtClean="0"/>
            </a:br>
            <a:r>
              <a:rPr lang="en-US" sz="3600" dirty="0" smtClean="0"/>
              <a:t>    </a:t>
            </a:r>
            <a:r>
              <a:rPr lang="en-US" sz="2000" dirty="0" smtClean="0">
                <a:latin typeface="Times New Roman" pitchFamily="18" charset="0"/>
              </a:rPr>
              <a:t>Cooperative Opportunity for NCEP Data using IDD Technology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600" dirty="0" smtClean="0"/>
          </a:p>
        </p:txBody>
      </p:sp>
      <p:sp>
        <p:nvSpPr>
          <p:cNvPr id="13315" name="Slide Number Placeholder 3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D24863C-3F57-4898-B99B-518947401245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1331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38100"/>
            <a:ext cx="1201738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3318" name="Picture 7" descr="C:\Users\Michelle\Desktop\MARK\600px-US-NationalWeatherService-Logo_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93038" y="50800"/>
            <a:ext cx="1198562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Content Placeholder 2"/>
          <p:cNvSpPr txBox="1">
            <a:spLocks/>
          </p:cNvSpPr>
          <p:nvPr/>
        </p:nvSpPr>
        <p:spPr bwMode="auto">
          <a:xfrm>
            <a:off x="152400" y="1447800"/>
            <a:ext cx="8991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CONDUIT </a:t>
            </a:r>
            <a:r>
              <a:rPr lang="en-US" sz="2400" dirty="0"/>
              <a:t>systems in </a:t>
            </a:r>
            <a:r>
              <a:rPr lang="en-US" sz="2400" dirty="0" smtClean="0"/>
              <a:t>NCWCP (College Park) have significantly </a:t>
            </a:r>
            <a:r>
              <a:rPr lang="en-US" sz="2400" dirty="0"/>
              <a:t>larger LDM queues </a:t>
            </a:r>
            <a:r>
              <a:rPr lang="en-US" sz="2400" dirty="0" smtClean="0"/>
              <a:t>(20 GB), which allows </a:t>
            </a:r>
            <a:r>
              <a:rPr lang="en-US" sz="2400" dirty="0"/>
              <a:t>for expansion of the </a:t>
            </a:r>
            <a:r>
              <a:rPr lang="en-US" sz="2400" dirty="0" err="1"/>
              <a:t>datastream</a:t>
            </a:r>
            <a:r>
              <a:rPr lang="en-US" sz="2400" dirty="0" smtClean="0"/>
              <a:t>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CONDUIT systems in Boulder are still legacy systems.  	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1 of 3 machines taken out of service due to hardware issue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NOAA NOC’s exceedance of Internet capacity has lead NCEP to reduce the scope of the data availability in Boulder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There is good news!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NOAA NOC upgrade planned for mid-April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Boulder systems upgraded by </a:t>
            </a:r>
            <a:r>
              <a:rPr lang="en-US" sz="2400" dirty="0" smtClean="0"/>
              <a:t>September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Not aware of any performance issues with CONDUIT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in CONDUIT Today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BD2F2-10B6-415F-86CF-CAD248DE2CC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7542" t="52232" r="40100" b="12673"/>
          <a:stretch>
            <a:fillRect/>
          </a:stretch>
        </p:blipFill>
        <p:spPr bwMode="auto">
          <a:xfrm>
            <a:off x="990600" y="1524000"/>
            <a:ext cx="724421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47800" y="6096000"/>
            <a:ext cx="647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 smtClean="0"/>
              <a:t>  Also 2.5km GFS, and “RUC2” entries are now RAP, NDFD is now 2.5km</a:t>
            </a:r>
            <a:endParaRPr lang="en-US" sz="1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685800"/>
            <a:ext cx="7848600" cy="685800"/>
          </a:xfrm>
        </p:spPr>
        <p:txBody>
          <a:bodyPr/>
          <a:lstStyle/>
          <a:p>
            <a:r>
              <a:rPr lang="en-US" sz="4800" dirty="0" smtClean="0"/>
              <a:t>CONDUIT – Next Steps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600" dirty="0" smtClean="0"/>
          </a:p>
        </p:txBody>
      </p:sp>
      <p:sp>
        <p:nvSpPr>
          <p:cNvPr id="13315" name="Slide Number Placeholder 3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D24863C-3F57-4898-B99B-518947401245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1331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38100"/>
            <a:ext cx="1201738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3318" name="Picture 7" descr="C:\Users\Michelle\Desktop\MARK\600px-US-NationalWeatherService-Logo_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93038" y="50800"/>
            <a:ext cx="1198562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Content Placeholder 2"/>
          <p:cNvSpPr txBox="1">
            <a:spLocks/>
          </p:cNvSpPr>
          <p:nvPr/>
        </p:nvSpPr>
        <p:spPr bwMode="auto">
          <a:xfrm>
            <a:off x="152400" y="1447800"/>
            <a:ext cx="8763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At recent meetings said we need to survey the customers to determine what datasets to add, and what to take away.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Survey conducted March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to 20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regarding the new 0.25 </a:t>
            </a:r>
            <a:r>
              <a:rPr lang="en-US" sz="2400" dirty="0" smtClean="0"/>
              <a:t>degree </a:t>
            </a:r>
            <a:r>
              <a:rPr lang="en-US" sz="2400" dirty="0" smtClean="0"/>
              <a:t>GFS grids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endParaRPr lang="en-US" sz="2400" dirty="0" smtClean="0"/>
          </a:p>
          <a:p>
            <a:pPr marL="285750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Survey: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Asked users about their capacity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Asked users which CONDUIT data they use today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Asked users if they wanted the 0.25 degree GFS</a:t>
            </a:r>
          </a:p>
          <a:p>
            <a:pPr marL="1200150" lvl="2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Via push or pull?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•"/>
            </a:pPr>
            <a:r>
              <a:rPr lang="en-US" sz="2400" dirty="0" smtClean="0"/>
              <a:t>Asked for any other data they’d like, or any other feedback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NOAAPORT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5181600"/>
          </a:xfrm>
        </p:spPr>
        <p:txBody>
          <a:bodyPr/>
          <a:lstStyle/>
          <a:p>
            <a:r>
              <a:rPr lang="en-US" sz="2000" b="1" dirty="0" smtClean="0"/>
              <a:t>Fall 2014 the </a:t>
            </a:r>
            <a:r>
              <a:rPr lang="en-US" sz="2000" b="1" dirty="0" smtClean="0"/>
              <a:t>Satellite Broadcast Network (SBN) was upgraded from 30 to 60 Mbps</a:t>
            </a:r>
          </a:p>
          <a:p>
            <a:r>
              <a:rPr lang="en-US" sz="2000" b="1" dirty="0" smtClean="0"/>
              <a:t>Added to NOAAPORT recently</a:t>
            </a:r>
            <a:r>
              <a:rPr lang="en-US" sz="2400" b="1" dirty="0" smtClean="0"/>
              <a:t>:</a:t>
            </a:r>
          </a:p>
          <a:p>
            <a:pPr lvl="1"/>
            <a:r>
              <a:rPr lang="en-US" sz="1600" dirty="0" smtClean="0"/>
              <a:t>HRRR 2.5km </a:t>
            </a:r>
            <a:r>
              <a:rPr lang="en-US" sz="1600" dirty="0" smtClean="0"/>
              <a:t>grids on the CONUS NDFD grid</a:t>
            </a:r>
            <a:endParaRPr lang="en-US" sz="1600" dirty="0" smtClean="0"/>
          </a:p>
          <a:p>
            <a:pPr lvl="1"/>
            <a:r>
              <a:rPr lang="en-US" sz="1600" dirty="0" smtClean="0"/>
              <a:t>Extra-tropical Storm Surge (ETSS) 2.5km CONUS and 3km Alaska grids</a:t>
            </a:r>
          </a:p>
          <a:p>
            <a:pPr lvl="1"/>
            <a:r>
              <a:rPr lang="en-US" sz="1600" dirty="0" smtClean="0"/>
              <a:t>GFS 1 degree global grids</a:t>
            </a:r>
          </a:p>
          <a:p>
            <a:pPr lvl="1"/>
            <a:r>
              <a:rPr lang="en-US" sz="1600" dirty="0" smtClean="0"/>
              <a:t>GFS 20km CONUS, Alaska, Puerto Rico grids</a:t>
            </a:r>
          </a:p>
          <a:p>
            <a:pPr lvl="1"/>
            <a:r>
              <a:rPr lang="en-US" sz="1600" dirty="0" smtClean="0"/>
              <a:t>Multi-Radar Multi-Sensor (MRMS) – tried to turn data on, but had to temporarily turn it off</a:t>
            </a:r>
            <a:endParaRPr lang="en-US" sz="2000" dirty="0" smtClean="0"/>
          </a:p>
          <a:p>
            <a:r>
              <a:rPr lang="en-US" sz="2000" b="1" dirty="0" smtClean="0"/>
              <a:t>Coming Soon:</a:t>
            </a:r>
          </a:p>
          <a:p>
            <a:pPr lvl="1"/>
            <a:r>
              <a:rPr lang="en-US" sz="1600" dirty="0" smtClean="0"/>
              <a:t>Climate Forecast System (CFS) max/min temperature and </a:t>
            </a:r>
            <a:r>
              <a:rPr lang="en-US" sz="1600" dirty="0" err="1" smtClean="0"/>
              <a:t>precip</a:t>
            </a:r>
            <a:r>
              <a:rPr lang="en-US" sz="1600" dirty="0" smtClean="0"/>
              <a:t> grids</a:t>
            </a:r>
          </a:p>
          <a:p>
            <a:pPr lvl="1"/>
            <a:r>
              <a:rPr lang="en-US" sz="1600" dirty="0" smtClean="0"/>
              <a:t>Great Lakes Wave Model grids</a:t>
            </a:r>
          </a:p>
          <a:p>
            <a:pPr lvl="1"/>
            <a:r>
              <a:rPr lang="en-US" sz="1600" dirty="0" smtClean="0"/>
              <a:t>ETSOFS Pacific</a:t>
            </a:r>
          </a:p>
          <a:p>
            <a:pPr lvl="1"/>
            <a:r>
              <a:rPr lang="en-US" sz="1600" dirty="0" smtClean="0"/>
              <a:t>GFS 20km Pacific Region grid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C66D9-C2D9-4250-872E-80B74288DFC6}" type="slidenum">
              <a:rPr lang="en-US" smtClean="0">
                <a:ea typeface="ＭＳ Ｐゴシック" pitchFamily="34" charset="-128"/>
              </a:rPr>
              <a:pPr>
                <a:defRPr/>
              </a:pPr>
              <a:t>6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sz="4000" dirty="0" smtClean="0"/>
              <a:t>NCEP Model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105400"/>
          </a:xfrm>
        </p:spPr>
        <p:txBody>
          <a:bodyPr/>
          <a:lstStyle/>
          <a:p>
            <a:pPr>
              <a:defRPr/>
            </a:pPr>
            <a:r>
              <a:rPr lang="en-US" sz="2000" b="1" dirty="0" smtClean="0"/>
              <a:t>Completed:</a:t>
            </a:r>
          </a:p>
          <a:p>
            <a:pPr lvl="1">
              <a:defRPr/>
            </a:pPr>
            <a:r>
              <a:rPr lang="en-US" sz="1600" b="1" dirty="0" smtClean="0"/>
              <a:t>HRRR Operational Implementation – </a:t>
            </a:r>
            <a:r>
              <a:rPr lang="en-US" sz="1600" dirty="0" smtClean="0"/>
              <a:t>September 2014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6"/>
                </a:solidFill>
              </a:rPr>
              <a:t>2.5 km grids on NOAAPORT, but 3 km grids also available</a:t>
            </a:r>
          </a:p>
          <a:p>
            <a:pPr lvl="1">
              <a:defRPr/>
            </a:pPr>
            <a:r>
              <a:rPr lang="en-US" sz="1600" b="1" dirty="0" smtClean="0"/>
              <a:t>GFS Upgrade – </a:t>
            </a:r>
            <a:r>
              <a:rPr lang="en-US" sz="1600" dirty="0" smtClean="0"/>
              <a:t>January 2015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6"/>
                </a:solidFill>
              </a:rPr>
              <a:t>0.25 degree grids, New on NOAAPORT – 1 degree global, 20km grids for CONUS, AK, Puerto Rico</a:t>
            </a:r>
            <a:endParaRPr lang="en-US" sz="1200" b="1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sz="2000" b="1" dirty="0" smtClean="0"/>
              <a:t>Upcoming</a:t>
            </a:r>
            <a:r>
              <a:rPr lang="en-US" sz="2400" b="1" dirty="0" smtClean="0"/>
              <a:t>:</a:t>
            </a:r>
            <a:endParaRPr lang="en-US" sz="12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en-US" sz="1600" b="1" dirty="0" smtClean="0"/>
              <a:t>Global Ensemble (GEFS) </a:t>
            </a:r>
            <a:r>
              <a:rPr lang="en-US" sz="1600" dirty="0" smtClean="0"/>
              <a:t>– June 2015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6"/>
                </a:solidFill>
              </a:rPr>
              <a:t>T574L64 out to 168 hrs, T382L64 to 384 hrs, 3-hourly output to 192 hours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6"/>
                </a:solidFill>
              </a:rPr>
              <a:t>New 0.5 degree output will be created but not on NOAAPORT</a:t>
            </a:r>
          </a:p>
          <a:p>
            <a:pPr lvl="1">
              <a:defRPr/>
            </a:pPr>
            <a:r>
              <a:rPr lang="en-US" sz="1600" b="1" dirty="0" smtClean="0"/>
              <a:t>Hurricane Weather and Research Forecast System  (HWRF) </a:t>
            </a:r>
            <a:r>
              <a:rPr lang="en-US" sz="1600" dirty="0" smtClean="0">
                <a:solidFill>
                  <a:schemeClr val="accent2"/>
                </a:solidFill>
              </a:rPr>
              <a:t>– </a:t>
            </a:r>
            <a:r>
              <a:rPr lang="en-US" sz="1600" dirty="0" smtClean="0"/>
              <a:t>June 2015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2"/>
                </a:solidFill>
              </a:rPr>
              <a:t>Resolution increase, data assimilation change, run year-round and include Western Pacific, Southern Hemisphere and Indian Ocean basins</a:t>
            </a:r>
          </a:p>
          <a:p>
            <a:pPr lvl="1">
              <a:defRPr/>
            </a:pPr>
            <a:r>
              <a:rPr lang="en-US" sz="1600" b="1" dirty="0" smtClean="0"/>
              <a:t>Short-range Ensemble Forecast System (SREF) </a:t>
            </a:r>
            <a:r>
              <a:rPr lang="en-US" sz="1600" dirty="0" smtClean="0"/>
              <a:t>– FY15Q3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2"/>
                </a:solidFill>
              </a:rPr>
              <a:t>Eliminate WRF-NMM, but increase membership from 21 to 26, increased vertical resolution</a:t>
            </a:r>
          </a:p>
          <a:p>
            <a:pPr lvl="1">
              <a:defRPr/>
            </a:pPr>
            <a:r>
              <a:rPr lang="en-US" sz="1600" b="1" dirty="0" smtClean="0"/>
              <a:t>Rapid Refresh (RAP) and High Resolution Rapid Refresh (HRRR) </a:t>
            </a:r>
            <a:r>
              <a:rPr lang="en-US" sz="1600" dirty="0" smtClean="0"/>
              <a:t>– FY15Q4</a:t>
            </a:r>
          </a:p>
          <a:p>
            <a:pPr lvl="2">
              <a:defRPr/>
            </a:pPr>
            <a:r>
              <a:rPr lang="en-US" sz="1200" dirty="0" smtClean="0">
                <a:solidFill>
                  <a:schemeClr val="accent2"/>
                </a:solidFill>
              </a:rPr>
              <a:t>Possibility of extended forecast horizon, and increase in RAP domain</a:t>
            </a:r>
          </a:p>
          <a:p>
            <a:pPr lvl="1">
              <a:defRPr/>
            </a:pPr>
            <a:r>
              <a:rPr lang="en-US" sz="1600" b="1" dirty="0" smtClean="0"/>
              <a:t>North American Model (NAM)</a:t>
            </a:r>
            <a:r>
              <a:rPr lang="en-US" sz="1600" dirty="0" smtClean="0"/>
              <a:t> – </a:t>
            </a:r>
            <a:r>
              <a:rPr lang="en-US" sz="1600" dirty="0" smtClean="0"/>
              <a:t>late FY16Q1</a:t>
            </a:r>
            <a:endParaRPr lang="en-US" sz="1600" dirty="0" smtClean="0"/>
          </a:p>
          <a:p>
            <a:pPr lvl="2">
              <a:defRPr/>
            </a:pPr>
            <a:r>
              <a:rPr lang="en-US" sz="1200" dirty="0" smtClean="0">
                <a:solidFill>
                  <a:schemeClr val="accent2"/>
                </a:solidFill>
              </a:rPr>
              <a:t>Increase resolution of CONUS an d AK nests, data assimilation changes, introduction of hourly high-res runs</a:t>
            </a:r>
          </a:p>
          <a:p>
            <a:pPr lvl="1">
              <a:defRPr/>
            </a:pPr>
            <a:r>
              <a:rPr lang="en-US" sz="1600" b="1" dirty="0" smtClean="0"/>
              <a:t>Global Forecast System (GFS)</a:t>
            </a:r>
            <a:r>
              <a:rPr lang="en-US" sz="1600" dirty="0" smtClean="0"/>
              <a:t>  -- </a:t>
            </a:r>
            <a:r>
              <a:rPr lang="en-US" sz="1600" dirty="0" smtClean="0"/>
              <a:t>late FY16Q1</a:t>
            </a:r>
            <a:endParaRPr lang="en-US" sz="1600" dirty="0" smtClean="0"/>
          </a:p>
          <a:p>
            <a:pPr lvl="2">
              <a:defRPr/>
            </a:pPr>
            <a:r>
              <a:rPr lang="en-US" sz="1200" dirty="0" smtClean="0">
                <a:solidFill>
                  <a:schemeClr val="accent2"/>
                </a:solidFill>
              </a:rPr>
              <a:t>Introduction of 4D Hybrid </a:t>
            </a:r>
            <a:r>
              <a:rPr lang="en-US" sz="1200" dirty="0" err="1" smtClean="0">
                <a:solidFill>
                  <a:schemeClr val="accent2"/>
                </a:solidFill>
              </a:rPr>
              <a:t>EnVar</a:t>
            </a:r>
            <a:r>
              <a:rPr lang="en-US" sz="1200" dirty="0" smtClean="0">
                <a:solidFill>
                  <a:schemeClr val="accent2"/>
                </a:solidFill>
              </a:rPr>
              <a:t> data assimilation, upgrade moist physics and land physics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AF37E-5ECD-4CBE-8032-2713D0A36854}" type="slidenum">
              <a:rPr lang="en-US" smtClean="0">
                <a:ea typeface="ＭＳ Ｐゴシック" pitchFamily="34" charset="-128"/>
              </a:rPr>
              <a:pPr>
                <a:defRPr/>
              </a:pPr>
              <a:t>7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Retrospective Model Data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76800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/>
              <a:t>When models are updated, development organizations run retrospective runs for varying periods of time.</a:t>
            </a:r>
          </a:p>
          <a:p>
            <a:pPr lvl="1">
              <a:defRPr/>
            </a:pPr>
            <a:r>
              <a:rPr lang="en-US" sz="2000" b="1" dirty="0" smtClean="0">
                <a:solidFill>
                  <a:schemeClr val="accent2"/>
                </a:solidFill>
              </a:rPr>
              <a:t>What is the level of interest in such datasets?</a:t>
            </a:r>
          </a:p>
          <a:p>
            <a:pPr>
              <a:defRPr/>
            </a:pPr>
            <a:endParaRPr lang="en-US" sz="24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2400" b="1" dirty="0" smtClean="0"/>
              <a:t>For </a:t>
            </a:r>
            <a:r>
              <a:rPr lang="en-US" sz="2400" b="1" dirty="0" smtClean="0"/>
              <a:t>upcoming GEFS upgrade, </a:t>
            </a:r>
            <a:r>
              <a:rPr lang="en-US" sz="2400" b="1" dirty="0" smtClean="0"/>
              <a:t>NCEP has made 2 years of select data available for public download.</a:t>
            </a:r>
            <a:r>
              <a:rPr lang="en-US" sz="2200" dirty="0" smtClean="0"/>
              <a:t> </a:t>
            </a:r>
          </a:p>
          <a:p>
            <a:pPr>
              <a:buNone/>
              <a:defRPr/>
            </a:pPr>
            <a:endParaRPr lang="en-US" sz="2200" dirty="0" smtClean="0"/>
          </a:p>
          <a:p>
            <a:pPr>
              <a:buNone/>
              <a:defRPr/>
            </a:pPr>
            <a:r>
              <a:rPr lang="en-US" sz="1800" dirty="0" smtClean="0"/>
              <a:t>                                       </a:t>
            </a:r>
            <a:r>
              <a:rPr lang="en-US" sz="1800" dirty="0" smtClean="0">
                <a:hlinkClick r:id="rId2"/>
              </a:rPr>
              <a:t>http://para.nomads.ncep.noaa.gov/</a:t>
            </a:r>
            <a:endParaRPr lang="en-US" sz="1800" dirty="0" smtClean="0"/>
          </a:p>
          <a:p>
            <a:pPr>
              <a:defRPr/>
            </a:pPr>
            <a:endParaRPr lang="en-US" sz="2200" dirty="0" smtClean="0">
              <a:solidFill>
                <a:schemeClr val="accent2"/>
              </a:solidFill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3A53B-FA7C-46C4-925A-9D508ABDE920}" type="slidenum">
              <a:rPr lang="en-US" smtClean="0">
                <a:ea typeface="ＭＳ Ｐゴシック" pitchFamily="34" charset="-128"/>
              </a:rPr>
              <a:pPr>
                <a:defRPr/>
              </a:pPr>
              <a:t>8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NOAA’s IDP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4525963"/>
          </a:xfrm>
        </p:spPr>
        <p:txBody>
          <a:bodyPr/>
          <a:lstStyle/>
          <a:p>
            <a:r>
              <a:rPr lang="en-US" sz="2400" dirty="0" smtClean="0"/>
              <a:t>NOAA’s Integrated Dissemination Program (IDP) established to transform organization’s dissemination capabilities from a collection of independent stovepipes to an integrated enterprise-wide dissemination service</a:t>
            </a:r>
          </a:p>
          <a:p>
            <a:endParaRPr lang="en-US" sz="2400" dirty="0" smtClean="0"/>
          </a:p>
          <a:p>
            <a:r>
              <a:rPr lang="en-US" sz="2400" dirty="0" smtClean="0"/>
              <a:t>Primary IDP infrastructure in College Park, MD, with a back-up in Boulder, CO in Fall 2015</a:t>
            </a:r>
          </a:p>
          <a:p>
            <a:pPr lvl="1"/>
            <a:r>
              <a:rPr lang="en-US" sz="2000" dirty="0" smtClean="0"/>
              <a:t>CONDUIT is part of IDP, so opportunities to receive data from IDP apps</a:t>
            </a:r>
          </a:p>
          <a:p>
            <a:endParaRPr lang="en-US" sz="2400" dirty="0" smtClean="0"/>
          </a:p>
          <a:p>
            <a:r>
              <a:rPr lang="en-US" sz="2400" dirty="0" smtClean="0"/>
              <a:t>Multi-Radar/Multi-Sensor (MRMS) operational </a:t>
            </a:r>
            <a:r>
              <a:rPr lang="en-US" sz="2400" dirty="0" smtClean="0"/>
              <a:t>Sept</a:t>
            </a:r>
            <a:r>
              <a:rPr lang="en-US" sz="2400" dirty="0" smtClean="0"/>
              <a:t>. 2014</a:t>
            </a:r>
            <a:endParaRPr lang="en-US" sz="2400" dirty="0" smtClean="0"/>
          </a:p>
          <a:p>
            <a:r>
              <a:rPr lang="en-US" sz="2400" dirty="0" smtClean="0"/>
              <a:t>MADIS operational Fall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BD2F2-10B6-415F-86CF-CAD248DE2CC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28700</TotalTime>
  <Words>777</Words>
  <Application>Microsoft Office PowerPoint</Application>
  <PresentationFormat>On-screen Show (4:3)</PresentationFormat>
  <Paragraphs>116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NCEP Update</vt:lpstr>
      <vt:lpstr>Agenda</vt:lpstr>
      <vt:lpstr>CONDUIT     Cooperative Opportunity for NCEP Data using IDD Technology  </vt:lpstr>
      <vt:lpstr>Data in CONDUIT Today</vt:lpstr>
      <vt:lpstr>CONDUIT – Next Steps      </vt:lpstr>
      <vt:lpstr>NOAAPORT</vt:lpstr>
      <vt:lpstr>NCEP Model Changes</vt:lpstr>
      <vt:lpstr>Retrospective Model Data </vt:lpstr>
      <vt:lpstr>NOAA’s IDP</vt:lpstr>
      <vt:lpstr>NWS Reorganization</vt:lpstr>
      <vt:lpstr>Slide 11</vt:lpstr>
      <vt:lpstr>NCO/TOC Merger</vt:lpstr>
      <vt:lpstr>Slide 13</vt:lpstr>
    </vt:vector>
  </TitlesOfParts>
  <Company>DOC/NOAA/NWS/NCEP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 Website Proposal</dc:title>
  <dc:creator>Michelle Mainelli</dc:creator>
  <cp:lastModifiedBy>cosgrove</cp:lastModifiedBy>
  <cp:revision>601</cp:revision>
  <dcterms:created xsi:type="dcterms:W3CDTF">2010-03-08T04:05:40Z</dcterms:created>
  <dcterms:modified xsi:type="dcterms:W3CDTF">2015-03-26T13:36:39Z</dcterms:modified>
</cp:coreProperties>
</file>