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9" r:id="rId2"/>
    <p:sldId id="502" r:id="rId3"/>
    <p:sldId id="500" r:id="rId4"/>
    <p:sldId id="513" r:id="rId5"/>
    <p:sldId id="517" r:id="rId6"/>
    <p:sldId id="512" r:id="rId7"/>
    <p:sldId id="534" r:id="rId8"/>
    <p:sldId id="519" r:id="rId9"/>
    <p:sldId id="508" r:id="rId10"/>
    <p:sldId id="503" r:id="rId11"/>
    <p:sldId id="506" r:id="rId12"/>
    <p:sldId id="509" r:id="rId13"/>
    <p:sldId id="504" r:id="rId14"/>
    <p:sldId id="445" r:id="rId15"/>
    <p:sldId id="498" r:id="rId16"/>
    <p:sldId id="499" r:id="rId17"/>
    <p:sldId id="510" r:id="rId18"/>
    <p:sldId id="525" r:id="rId19"/>
    <p:sldId id="530" r:id="rId20"/>
    <p:sldId id="531" r:id="rId21"/>
    <p:sldId id="532" r:id="rId22"/>
    <p:sldId id="533" r:id="rId23"/>
    <p:sldId id="487" r:id="rId2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A264"/>
    <a:srgbClr val="FFCC99"/>
    <a:srgbClr val="66FFFF"/>
    <a:srgbClr val="FFFF99"/>
    <a:srgbClr val="CC99FF"/>
    <a:srgbClr val="CCFF66"/>
    <a:srgbClr val="99FF66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2253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81E3A5-CFB5-4C9E-9D36-BA69FE15F9DB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E35941-FC7A-477D-854A-22A3EE05D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F95733-EFAF-472F-9542-24C0E19853F9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7DE09C-A6BF-4D99-8601-A8C74187A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90107C-4CEA-41A1-AAD3-D1C8F26682D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644088-5EE2-4322-BDD7-D1ECEE83AB0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D5E510-9A69-4FFB-800D-1CB2E2C8A78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3CD2A3-97A2-4B29-88C7-890CB0F4DCC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61AD7E-4D3A-4D7C-8A14-CD3CC12B268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937311-2A51-4B82-828D-C118A2AC740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38" tIns="44969" rIns="89938" bIns="44969" numCol="1" anchor="t" anchorCtr="0" compatLnSpc="1">
            <a:prstTxWarp prst="textNoShape">
              <a:avLst/>
            </a:prstTxWarp>
          </a:bodyPr>
          <a:lstStyle/>
          <a:p>
            <a:pPr defTabSz="447675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38" tIns="44969" rIns="89938" bIns="44969" anchor="b"/>
          <a:lstStyle/>
          <a:p>
            <a:pPr algn="r"/>
            <a:fld id="{2F582DC4-68BD-46BA-BEF2-D1ED4A4AF53C}" type="slidenum">
              <a:rPr lang="en-US" sz="1200">
                <a:solidFill>
                  <a:srgbClr val="000000"/>
                </a:solidFill>
              </a:rPr>
              <a:pPr algn="r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38" tIns="44969" rIns="89938" bIns="44969" numCol="1" anchor="t" anchorCtr="0" compatLnSpc="1">
            <a:prstTxWarp prst="textNoShape">
              <a:avLst/>
            </a:prstTxWarp>
          </a:bodyPr>
          <a:lstStyle/>
          <a:p>
            <a:pPr defTabSz="447675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38" tIns="44969" rIns="89938" bIns="44969" anchor="b"/>
          <a:lstStyle/>
          <a:p>
            <a:pPr algn="r"/>
            <a:fld id="{6B9805B6-CA50-462A-9A0D-B5A7FFDD0F2E}" type="slidenum">
              <a:rPr lang="en-US" sz="1200">
                <a:solidFill>
                  <a:srgbClr val="000000"/>
                </a:solidFill>
              </a:rPr>
              <a:pPr algn="r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38" tIns="44969" rIns="89938" bIns="44969" numCol="1" anchor="t" anchorCtr="0" compatLnSpc="1">
            <a:prstTxWarp prst="textNoShape">
              <a:avLst/>
            </a:prstTxWarp>
          </a:bodyPr>
          <a:lstStyle/>
          <a:p>
            <a:pPr defTabSz="447675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38" tIns="44969" rIns="89938" bIns="44969" anchor="b"/>
          <a:lstStyle/>
          <a:p>
            <a:pPr algn="r"/>
            <a:fld id="{A24B9BC7-6D33-45C2-AA73-F331415C6885}" type="slidenum">
              <a:rPr lang="en-US" sz="1200">
                <a:solidFill>
                  <a:srgbClr val="000000"/>
                </a:solidFill>
              </a:rPr>
              <a:pPr algn="r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38" tIns="44969" rIns="89938" bIns="44969" numCol="1" anchor="t" anchorCtr="0" compatLnSpc="1">
            <a:prstTxWarp prst="textNoShape">
              <a:avLst/>
            </a:prstTxWarp>
          </a:bodyPr>
          <a:lstStyle/>
          <a:p>
            <a:pPr defTabSz="447675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38" tIns="44969" rIns="89938" bIns="44969" anchor="b"/>
          <a:lstStyle/>
          <a:p>
            <a:pPr algn="r"/>
            <a:fld id="{1BF8B9C0-2AD6-47A4-9D33-01908AD9C5F8}" type="slidenum">
              <a:rPr lang="en-US" sz="1200">
                <a:solidFill>
                  <a:srgbClr val="000000"/>
                </a:solidFill>
              </a:rPr>
              <a:pPr algn="r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38" tIns="44969" rIns="89938" bIns="44969" numCol="1" anchor="t" anchorCtr="0" compatLnSpc="1">
            <a:prstTxWarp prst="textNoShape">
              <a:avLst/>
            </a:prstTxWarp>
          </a:bodyPr>
          <a:lstStyle/>
          <a:p>
            <a:pPr defTabSz="447675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38" tIns="44969" rIns="89938" bIns="44969" anchor="b"/>
          <a:lstStyle/>
          <a:p>
            <a:pPr algn="r"/>
            <a:fld id="{326A214C-12A3-4B4F-9E94-9933C3051F7B}" type="slidenum">
              <a:rPr lang="en-US" sz="1200">
                <a:solidFill>
                  <a:srgbClr val="000000"/>
                </a:solidFill>
              </a:rPr>
              <a:pPr algn="r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 smtClean="0">
                <a:ea typeface="ＭＳ Ｐゴシック" pitchFamily="-108" charset="-128"/>
              </a:rPr>
              <a:t>Most NAWIPS GUI functionality has been ported to AWIPS II CAVE National Center Perspective (NCP)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800" smtClean="0">
              <a:ea typeface="ＭＳ Ｐゴシック" pitchFamily="-108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smtClean="0">
                <a:ea typeface="ＭＳ Ｐゴシック" pitchFamily="-108" charset="-128"/>
              </a:rPr>
              <a:t>Phase II of the Forecaster Integration Testing (FIT) occurred from November 2011 – February 2012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800" smtClean="0">
              <a:ea typeface="ＭＳ Ｐゴシック" pitchFamily="-108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smtClean="0">
                <a:ea typeface="ＭＳ Ｐゴシック" pitchFamily="-108" charset="-128"/>
              </a:rPr>
              <a:t>Most NCEP Centers are using 64-bit CAVE workstations during FOTE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800" smtClean="0">
              <a:ea typeface="ＭＳ Ｐゴシック" pitchFamily="-108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smtClean="0">
                <a:ea typeface="ＭＳ Ｐゴシック" pitchFamily="-108" charset="-128"/>
              </a:rPr>
              <a:t>Field Operational Testing and Evaluation (FOTE) has started for AWIPS I migration to AWIPS II at six NCEP Centers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800" smtClean="0">
              <a:ea typeface="ＭＳ Ｐゴシック" pitchFamily="-108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smtClean="0">
                <a:ea typeface="ＭＳ Ｐゴシック" pitchFamily="-108" charset="-128"/>
              </a:rPr>
              <a:t>NCO partnered with Unidata at the AMS Conference in New Orleans to provide AWIPSII / NCP demonstrations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800" b="1" smtClean="0">
              <a:ea typeface="ＭＳ Ｐゴシック" pitchFamily="-108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smtClean="0">
                <a:ea typeface="ＭＳ Ｐゴシック" pitchFamily="-108" charset="-128"/>
              </a:rPr>
              <a:t>NCP code has been re-integrated into AWIPS OB12.2.1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800" smtClean="0">
              <a:ea typeface="ＭＳ Ｐゴシック" pitchFamily="-108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smtClean="0">
                <a:ea typeface="ＭＳ Ｐゴシック" pitchFamily="-108" charset="-128"/>
              </a:rPr>
              <a:t>GEMPAK software V6.5.0 released in January 2012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 smtClean="0">
                <a:ea typeface="ＭＳ Ｐゴシック" pitchFamily="-108" charset="-128"/>
              </a:rPr>
              <a:t>GEMPAK V6.6.0 will be released this week</a:t>
            </a:r>
          </a:p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35402E-E21C-4FBE-A721-CC01101172E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38" tIns="44969" rIns="89938" bIns="44969" numCol="1" anchor="t" anchorCtr="0" compatLnSpc="1">
            <a:prstTxWarp prst="textNoShape">
              <a:avLst/>
            </a:prstTxWarp>
          </a:bodyPr>
          <a:lstStyle/>
          <a:p>
            <a:pPr defTabSz="447675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38" tIns="44969" rIns="89938" bIns="44969" anchor="b"/>
          <a:lstStyle/>
          <a:p>
            <a:pPr algn="r"/>
            <a:fld id="{A2940D02-2B3F-432C-85EF-90242EBE6124}" type="slidenum">
              <a:rPr lang="en-US" sz="1200">
                <a:solidFill>
                  <a:srgbClr val="000000"/>
                </a:solidFill>
              </a:rPr>
              <a:pPr algn="r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38" tIns="44969" rIns="89938" bIns="44969" numCol="1" anchor="t" anchorCtr="0" compatLnSpc="1">
            <a:prstTxWarp prst="textNoShape">
              <a:avLst/>
            </a:prstTxWarp>
          </a:bodyPr>
          <a:lstStyle/>
          <a:p>
            <a:pPr defTabSz="447675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38" tIns="44969" rIns="89938" bIns="44969" anchor="b"/>
          <a:lstStyle/>
          <a:p>
            <a:pPr algn="r"/>
            <a:fld id="{208BAF11-1E20-4B57-9623-F7138C3CFA36}" type="slidenum">
              <a:rPr lang="en-US" sz="1200">
                <a:solidFill>
                  <a:srgbClr val="000000"/>
                </a:solidFill>
              </a:rPr>
              <a:pPr algn="r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38" tIns="44969" rIns="89938" bIns="44969" numCol="1" anchor="t" anchorCtr="0" compatLnSpc="1">
            <a:prstTxWarp prst="textNoShape">
              <a:avLst/>
            </a:prstTxWarp>
          </a:bodyPr>
          <a:lstStyle/>
          <a:p>
            <a:pPr defTabSz="447675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38" tIns="44969" rIns="89938" bIns="44969" anchor="b"/>
          <a:lstStyle/>
          <a:p>
            <a:pPr algn="r"/>
            <a:fld id="{827ED7E9-D768-421C-AD90-C2DF9F91FCB0}" type="slidenum">
              <a:rPr lang="en-US" sz="1200">
                <a:solidFill>
                  <a:srgbClr val="000000"/>
                </a:solidFill>
              </a:rPr>
              <a:pPr algn="r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0773E9-D182-465B-8239-3C8480E4B41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78D02-BAB4-4843-8710-DB1106EFF22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BEACAA-E056-4651-8F81-896659519F8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A63B40-EDCF-4C02-90E0-A0370ED09E8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ea typeface="ＭＳ Ｐゴシック" pitchFamily="-108" charset="-128"/>
              </a:rPr>
              <a:t>The overall migration effort has taken significantly longer than originally planned at both the NWS and NCEP levels 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1600" smtClean="0">
                <a:solidFill>
                  <a:srgbClr val="000000"/>
                </a:solidFill>
                <a:ea typeface="ＭＳ Ｐゴシック" pitchFamily="-108" charset="-128"/>
              </a:rPr>
              <a:t>Until last Fall … the AWIPS II software baseline has been a moving target</a:t>
            </a:r>
          </a:p>
          <a:p>
            <a:pPr>
              <a:spcBef>
                <a:spcPct val="20000"/>
              </a:spcBef>
            </a:pPr>
            <a:endParaRPr lang="en-US" sz="1000" smtClean="0">
              <a:ea typeface="ＭＳ Ｐゴシック" pitchFamily="-108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smtClean="0">
                <a:ea typeface="ＭＳ Ｐゴシック" pitchFamily="-108" charset="-128"/>
              </a:rPr>
              <a:t>Delays in the National Migration Program have resulted in delays in the NCP migration and integration of the code by Raytheon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1000" smtClean="0">
              <a:ea typeface="ＭＳ Ｐゴシック" pitchFamily="-108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smtClean="0">
                <a:ea typeface="ＭＳ Ｐゴシック" pitchFamily="-108" charset="-128"/>
              </a:rPr>
              <a:t>32-bit vs. 64-bit  requirement lies mostly with NCP data set size and usage, and the Gridded Forecast Editor (GFE)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1000" smtClean="0">
              <a:ea typeface="ＭＳ Ｐゴシック" pitchFamily="-108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smtClean="0">
                <a:ea typeface="ＭＳ Ｐゴシック" pitchFamily="-108" charset="-128"/>
              </a:rPr>
              <a:t>The move to the NCWCP will occur this year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1600" smtClean="0">
                <a:ea typeface="ＭＳ Ｐゴシック" pitchFamily="-108" charset="-128"/>
              </a:rPr>
              <a:t>Some personnel redirected to support the move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1400" smtClean="0">
              <a:ea typeface="ＭＳ Ｐゴシック" pitchFamily="-108" charset="-128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smtClean="0">
                <a:ea typeface="ＭＳ Ｐゴシック" pitchFamily="-108" charset="-128"/>
              </a:rPr>
              <a:t>Performance is the final task in our migration effort - </a:t>
            </a:r>
            <a:r>
              <a:rPr lang="en-US" sz="2000" smtClean="0">
                <a:solidFill>
                  <a:srgbClr val="222222"/>
                </a:solidFill>
                <a:latin typeface="Arial" charset="0"/>
                <a:ea typeface="ＭＳ Ｐゴシック" pitchFamily="-108" charset="-128"/>
              </a:rPr>
              <a:t>NWS AWIPS Program has created a task for Raytheon to assist NCO in evaluation and solving the performance issues</a:t>
            </a:r>
            <a:endParaRPr lang="en-US" sz="2000" smtClean="0">
              <a:ea typeface="ＭＳ Ｐゴシック" pitchFamily="-108" charset="-128"/>
            </a:endParaRPr>
          </a:p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C94A0C-26CF-49B1-8DA4-D7EB26DDD72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38" tIns="44969" rIns="89938" bIns="44969" numCol="1" anchor="t" anchorCtr="0" compatLnSpc="1">
            <a:prstTxWarp prst="textNoShape">
              <a:avLst/>
            </a:prstTxWarp>
          </a:bodyPr>
          <a:lstStyle/>
          <a:p>
            <a:pPr defTabSz="447675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38" tIns="44969" rIns="89938" bIns="44969" anchor="b"/>
          <a:lstStyle/>
          <a:p>
            <a:pPr algn="r"/>
            <a:fld id="{3B134899-87EB-4C90-B7E2-07AB5F6A630A}" type="slidenum">
              <a:rPr lang="en-US" sz="1200">
                <a:solidFill>
                  <a:srgbClr val="000000"/>
                </a:solidFill>
              </a:rPr>
              <a:pPr algn="r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38" tIns="44969" rIns="89938" bIns="44969" numCol="1" anchor="t" anchorCtr="0" compatLnSpc="1">
            <a:prstTxWarp prst="textNoShape">
              <a:avLst/>
            </a:prstTxWarp>
          </a:bodyPr>
          <a:lstStyle/>
          <a:p>
            <a:pPr defTabSz="447675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38" tIns="44969" rIns="89938" bIns="44969" anchor="b"/>
          <a:lstStyle/>
          <a:p>
            <a:pPr algn="r"/>
            <a:fld id="{7F6BF612-EB00-4575-8037-833F16B60816}" type="slidenum">
              <a:rPr lang="en-US" sz="1200">
                <a:solidFill>
                  <a:srgbClr val="000000"/>
                </a:solidFill>
              </a:rPr>
              <a:pPr algn="r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108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C8B6C5-CD5C-42E4-8CDC-2A3BA4CA083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AC2A-2FD8-4971-9F6F-824E59AE0F07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0F7B-2AA5-41F6-90AA-6222CB745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85CF-718A-4736-8A07-93C2365F7EC8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A979-A61B-4D91-BDEA-6E1047A6B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8410-1464-4AE2-8080-4E9827A271E1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104C-D4B2-4D77-B5F9-2A676B20F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228600"/>
            <a:ext cx="8991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E5BC-63E6-4E7A-A2E0-3074BF057B5D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89BD-D545-42BA-ACF6-835DAF61B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5544-DF3B-4AE7-9F4D-794354E4560E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DEBC-ACCC-48BD-B588-CD921125F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F97E-EE27-4C3E-A4E4-DDE82C9A6CCD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47FF7-C74C-4566-AAF7-11FF6EC19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C436-D62A-417A-B838-58F2A09F712A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0954-B13B-41AC-9FFE-2D8BF6796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AA16-0FED-4A47-BDE0-E0FCE373B522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4185-72A0-4E72-BFA9-4C3F005E8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650C-9D8D-4706-B4BD-2385F78B6806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CC375-97B4-4E1B-A16D-961EF6989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E2E3-5A89-4458-ACF6-2D34F7028FB0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934A-D7D0-4D80-9EE9-28FBE4F07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2446A-BA21-459A-92B4-ED6F04242D6D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71A9-8C3B-4389-B30A-2393EE0D9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76CA0-4E1E-4262-A5B5-5B38322EF9DD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DC72-1A0C-4771-88F1-46829166F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99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1499FE-4037-4D21-A640-4D900587D07D}" type="datetime1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A28FB6B-866F-4630-9624-E465C5266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228600"/>
            <a:ext cx="1176338" cy="117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2" name="Picture 12" descr="doc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13"/>
          <p:cNvSpPr txBox="1">
            <a:spLocks noChangeArrowheads="1"/>
          </p:cNvSpPr>
          <p:nvPr/>
        </p:nvSpPr>
        <p:spPr bwMode="auto">
          <a:xfrm rot="-2700000">
            <a:off x="6248400" y="5105400"/>
            <a:ext cx="2895600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mtClean="0">
                <a:solidFill>
                  <a:srgbClr val="DDDDDD"/>
                </a:solidFill>
                <a:latin typeface="Times New Roman" pitchFamily="18" charset="0"/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4" r:id="rId1"/>
    <p:sldLayoutId id="2147486025" r:id="rId2"/>
    <p:sldLayoutId id="2147486026" r:id="rId3"/>
    <p:sldLayoutId id="2147486027" r:id="rId4"/>
    <p:sldLayoutId id="2147486028" r:id="rId5"/>
    <p:sldLayoutId id="2147486029" r:id="rId6"/>
    <p:sldLayoutId id="2147486030" r:id="rId7"/>
    <p:sldLayoutId id="2147486031" r:id="rId8"/>
    <p:sldLayoutId id="2147486032" r:id="rId9"/>
    <p:sldLayoutId id="2147486033" r:id="rId10"/>
    <p:sldLayoutId id="2147486034" r:id="rId11"/>
    <p:sldLayoutId id="214748603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learn.com/learncenter.asp?sessionid=3-84B10FF3-395F-45CE-9154-E84CB096131D&amp;DCT=1&amp;id=178419&amp;page=14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Microsoft_Office_Excel_Char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sz="2000" smtClean="0">
                <a:ea typeface="ＭＳ Ｐゴシック" pitchFamily="-108" charset="-128"/>
              </a:rPr>
              <a:t>NCEP Central Operations</a:t>
            </a:r>
          </a:p>
          <a:p>
            <a:r>
              <a:rPr lang="en-US" sz="2000" smtClean="0">
                <a:ea typeface="ＭＳ Ｐゴシック" pitchFamily="-108" charset="-128"/>
              </a:rPr>
              <a:t>April 2, 2012</a:t>
            </a:r>
          </a:p>
        </p:txBody>
      </p:sp>
      <p:pic>
        <p:nvPicPr>
          <p:cNvPr id="14339" name="Picture 5" descr="ncep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663" y="152400"/>
            <a:ext cx="27511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4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pPr algn="ctr"/>
            <a:r>
              <a:rPr lang="en-US" b="0" smtClean="0">
                <a:solidFill>
                  <a:srgbClr val="000000"/>
                </a:solidFill>
                <a:ea typeface="ＭＳ Ｐゴシック" pitchFamily="-108" charset="-128"/>
              </a:rPr>
              <a:t>NAWIPS Migration to AWIPS II</a:t>
            </a:r>
            <a:br>
              <a:rPr lang="en-US" b="0" smtClean="0">
                <a:solidFill>
                  <a:srgbClr val="000000"/>
                </a:solidFill>
                <a:ea typeface="ＭＳ Ｐゴシック" pitchFamily="-108" charset="-128"/>
              </a:rPr>
            </a:br>
            <a:r>
              <a:rPr lang="en-US" b="0" smtClean="0">
                <a:solidFill>
                  <a:srgbClr val="000000"/>
                </a:solidFill>
                <a:ea typeface="ＭＳ Ｐゴシック" pitchFamily="-108" charset="-128"/>
              </a:rPr>
              <a:t>Unidata Users Committee Meeting</a:t>
            </a:r>
            <a:r>
              <a:rPr lang="en-US" sz="2400" b="0" smtClean="0">
                <a:solidFill>
                  <a:srgbClr val="000000"/>
                </a:solidFill>
                <a:ea typeface="ＭＳ Ｐゴシック" pitchFamily="-108" charset="-128"/>
              </a:rPr>
              <a:t/>
            </a:r>
            <a:br>
              <a:rPr lang="en-US" sz="2400" b="0" smtClean="0">
                <a:solidFill>
                  <a:srgbClr val="000000"/>
                </a:solidFill>
                <a:ea typeface="ＭＳ Ｐゴシック" pitchFamily="-108" charset="-128"/>
              </a:rPr>
            </a:br>
            <a:r>
              <a:rPr lang="en-US" b="0" smtClean="0">
                <a:solidFill>
                  <a:srgbClr val="000000"/>
                </a:solidFill>
                <a:ea typeface="ＭＳ Ｐゴシック" pitchFamily="-108" charset="-128"/>
              </a:rPr>
              <a:t/>
            </a:r>
            <a:br>
              <a:rPr lang="en-US" b="0" smtClean="0">
                <a:solidFill>
                  <a:srgbClr val="000000"/>
                </a:solidFill>
                <a:ea typeface="ＭＳ Ｐゴシック" pitchFamily="-108" charset="-128"/>
              </a:rPr>
            </a:br>
            <a:r>
              <a:rPr lang="en-US" sz="1000" b="0" smtClean="0">
                <a:solidFill>
                  <a:srgbClr val="000000"/>
                </a:solidFill>
                <a:ea typeface="ＭＳ Ｐゴシック" pitchFamily="-108" charset="-128"/>
              </a:rPr>
              <a:t/>
            </a:r>
            <a:br>
              <a:rPr lang="en-US" sz="1000" b="0" smtClean="0">
                <a:solidFill>
                  <a:srgbClr val="000000"/>
                </a:solidFill>
                <a:ea typeface="ＭＳ Ｐゴシック" pitchFamily="-108" charset="-128"/>
              </a:rPr>
            </a:br>
            <a:r>
              <a:rPr lang="en-US" sz="1000" b="0" smtClean="0">
                <a:solidFill>
                  <a:srgbClr val="000000"/>
                </a:solidFill>
                <a:ea typeface="ＭＳ Ｐゴシック" pitchFamily="-108" charset="-128"/>
              </a:rPr>
              <a:t/>
            </a:r>
            <a:br>
              <a:rPr lang="en-US" sz="1000" b="0" smtClean="0">
                <a:solidFill>
                  <a:srgbClr val="000000"/>
                </a:solidFill>
                <a:ea typeface="ＭＳ Ｐゴシック" pitchFamily="-108" charset="-128"/>
              </a:rPr>
            </a:br>
            <a:endParaRPr lang="en-US" smtClean="0"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-108" charset="-128"/>
              </a:rPr>
              <a:t>AWIPS II Release Schedule</a:t>
            </a: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1F6740-B721-4295-B5CE-F0EBA9A8CA64}" type="slidenum">
              <a:rPr lang="en-US" sz="1200">
                <a:solidFill>
                  <a:srgbClr val="000000"/>
                </a:solidFill>
              </a:rPr>
              <a:pPr algn="r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8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00200" y="2057400"/>
          <a:ext cx="6019800" cy="4348237"/>
        </p:xfrm>
        <a:graphic>
          <a:graphicData uri="http://schemas.openxmlformats.org/drawingml/2006/table">
            <a:tbl>
              <a:tblPr/>
              <a:tblGrid>
                <a:gridCol w="2970213"/>
                <a:gridCol w="3049587"/>
              </a:tblGrid>
              <a:tr h="380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Release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8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Date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8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5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12.3.1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April 4, 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35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12.4.1 (NCP from 3/2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7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May 2, 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35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12.5.1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May 29, 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55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12.6.1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June 26, 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35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12.7.1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July 25, 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35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12.8.1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August 22, 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35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12.9.1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September 24, 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84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12.10.1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October 22, 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84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12.11.1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November 19, 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84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12.12.1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December 17, 2012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4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13.1.1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January 17, 2013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23600" name="Rectangle 1"/>
          <p:cNvSpPr>
            <a:spLocks noChangeArrowheads="1"/>
          </p:cNvSpPr>
          <p:nvPr/>
        </p:nvSpPr>
        <p:spPr bwMode="auto">
          <a:xfrm>
            <a:off x="533400" y="144780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 Software Released from AWIPS Program on a monthly basis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3601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-108" charset="-128"/>
              </a:rPr>
              <a:t>GEMPAK / AWIPS II </a:t>
            </a:r>
            <a:br>
              <a:rPr lang="en-US" smtClean="0">
                <a:ea typeface="ＭＳ Ｐゴシック" pitchFamily="-108" charset="-128"/>
              </a:rPr>
            </a:br>
            <a:r>
              <a:rPr lang="en-US" smtClean="0">
                <a:ea typeface="ＭＳ Ｐゴシック" pitchFamily="-108" charset="-128"/>
              </a:rPr>
              <a:t>DB Compatibility Schedule</a:t>
            </a: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8BBF1E-93CE-411C-9CE9-23E8CC4AC3A7}" type="slidenum">
              <a:rPr lang="en-US" sz="1200">
                <a:solidFill>
                  <a:srgbClr val="000000"/>
                </a:solidFill>
              </a:rPr>
              <a:pPr algn="r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582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Content Placeholder 2"/>
          <p:cNvSpPr txBox="1">
            <a:spLocks/>
          </p:cNvSpPr>
          <p:nvPr/>
        </p:nvSpPr>
        <p:spPr bwMode="auto">
          <a:xfrm>
            <a:off x="152400" y="14478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CAVE is currently able to read GEMPAK gridded files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8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NCEP Centers are expected to convert scripts to use AWIPS II formatted files from the PostGRES Data Base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8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Currently…XML files created via PGEN will need to be converted to VGF             (for generating other output files) until a GEMPAK XML reader is created (gpmap)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600"/>
          </a:p>
          <a:p>
            <a:pPr marL="342900" indent="-342900" eaLnBrk="0" hangingPunct="0">
              <a:spcBef>
                <a:spcPct val="20000"/>
              </a:spcBef>
            </a:pPr>
            <a:endParaRPr lang="en-US" sz="2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3429000"/>
          <a:ext cx="8305800" cy="2971800"/>
        </p:xfrm>
        <a:graphic>
          <a:graphicData uri="http://schemas.openxmlformats.org/drawingml/2006/table">
            <a:tbl>
              <a:tblPr/>
              <a:tblGrid>
                <a:gridCol w="5638800"/>
                <a:gridCol w="2667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GEMPAK function to read  AWIPS II PG Database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Fiscal Year / Quarter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GDFILE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Completed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SFFILE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FY12Q4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SNFILE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FY12Q4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SATFILE / RADFILE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FY13Q1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XML Driver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FY13Q1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MISC Data Sets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FY13Q2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GeoTIFF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 Driver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FY13Q2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613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9E2FC5-E4B3-4355-BF8E-E885CDF2F325}" type="slidenum">
              <a:rPr lang="en-US" sz="1200">
                <a:solidFill>
                  <a:srgbClr val="000000"/>
                </a:solidFill>
              </a:rPr>
              <a:pPr algn="r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5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473200"/>
          <a:ext cx="8382000" cy="2770188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365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Requirement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8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23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Performance issues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NCP startup    - Certain areas of the data selection / data display   - High resolution shape files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04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SWPC GOES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/NASA Stereo/NASA SOHO Imagery IOC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04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NSHARP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DR fixes as needed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945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Continued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TTR fixes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to the NCP, scheduling based on priority assignment of TTR Review Team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-   AWC NSHARP functionality for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turb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, icing and cloud value based display, attributes,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   Filtering for point data resources        -  Zoom and pan synchronization between displays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-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Obs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 missing from NCTEXT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25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Set up Non-SBN Data Flow to NCEP AWIPS II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kern="0">
                <a:solidFill>
                  <a:schemeClr val="tx2"/>
                </a:solidFill>
                <a:latin typeface="+mj-lt"/>
                <a:cs typeface="ＭＳ Ｐゴシック" pitchFamily="-108" charset="-128"/>
              </a:rPr>
              <a:t>Planned AWIPS II </a:t>
            </a:r>
            <a:br>
              <a:rPr lang="en-US" sz="3600" b="1" kern="0">
                <a:solidFill>
                  <a:schemeClr val="tx2"/>
                </a:solidFill>
                <a:latin typeface="+mj-lt"/>
                <a:cs typeface="ＭＳ Ｐゴシック" pitchFamily="-108" charset="-128"/>
              </a:rPr>
            </a:br>
            <a:r>
              <a:rPr lang="en-US" sz="3600" b="1" kern="0">
                <a:solidFill>
                  <a:schemeClr val="tx2"/>
                </a:solidFill>
                <a:latin typeface="+mj-lt"/>
                <a:cs typeface="ＭＳ Ｐゴシック" pitchFamily="-108" charset="-128"/>
              </a:rPr>
              <a:t>FY12Q3 Tasks</a:t>
            </a:r>
            <a:endParaRPr lang="en-US" sz="3600" b="1" kern="0" dirty="0">
              <a:solidFill>
                <a:schemeClr val="tx2"/>
              </a:solidFill>
              <a:latin typeface="+mj-lt"/>
              <a:cs typeface="ＭＳ Ｐゴシック" pitchFamily="-108" charset="-128"/>
            </a:endParaRPr>
          </a:p>
        </p:txBody>
      </p:sp>
      <p:sp>
        <p:nvSpPr>
          <p:cNvPr id="25623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pic>
        <p:nvPicPr>
          <p:cNvPr id="25624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2280" y="3903031"/>
            <a:ext cx="2890719" cy="257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88900"/>
          </a:effectLst>
        </p:spPr>
      </p:pic>
      <p:pic>
        <p:nvPicPr>
          <p:cNvPr id="25625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191000"/>
            <a:ext cx="3505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-108" charset="-128"/>
              </a:rPr>
              <a:t>Planned AWIPS II </a:t>
            </a:r>
            <a:br>
              <a:rPr lang="en-US" smtClean="0">
                <a:ea typeface="ＭＳ Ｐゴシック" pitchFamily="-108" charset="-128"/>
              </a:rPr>
            </a:br>
            <a:r>
              <a:rPr lang="en-US" smtClean="0">
                <a:ea typeface="ＭＳ Ｐゴシック" pitchFamily="-108" charset="-128"/>
              </a:rPr>
              <a:t>FY12Q4 Tasks</a:t>
            </a:r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351246-9B21-4165-A676-34D5BC28BB4C}" type="slidenum">
              <a:rPr lang="en-US" sz="1200">
                <a:solidFill>
                  <a:srgbClr val="000000"/>
                </a:solidFill>
              </a:rPr>
              <a:pPr algn="r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630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1447800"/>
          <a:ext cx="8305800" cy="3121025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Requirement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8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SWPC high-frequency data decoder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AWC NSHARP time-height wind profile display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8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Continued TTR fixes to the NCP, scheduling based on priority assignment of TTR Review Team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-  Background overlays for all Centers, with documentation SPF/RBD management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-  Map and overlay management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-  PGEN grid import to Contour Tool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-  Generalized configuration of NCP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26643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pic>
        <p:nvPicPr>
          <p:cNvPr id="26644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916363"/>
            <a:ext cx="38100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336925"/>
            <a:ext cx="38608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152400" y="1524000"/>
            <a:ext cx="89916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defRPr/>
            </a:pPr>
            <a:r>
              <a:rPr lang="en-US" sz="2000" b="1" dirty="0" smtClean="0">
                <a:solidFill>
                  <a:srgbClr val="000000"/>
                </a:solidFill>
                <a:ea typeface="ＭＳ Ｐゴシック" pitchFamily="-108" charset="-128"/>
                <a:cs typeface="+mn-cs"/>
              </a:rPr>
              <a:t>  Phase </a:t>
            </a:r>
            <a:r>
              <a:rPr lang="en-US" sz="2000" b="1" dirty="0">
                <a:solidFill>
                  <a:srgbClr val="000000"/>
                </a:solidFill>
                <a:ea typeface="ＭＳ Ｐゴシック" pitchFamily="-108" charset="-128"/>
                <a:cs typeface="+mn-cs"/>
              </a:rPr>
              <a:t>Two:</a:t>
            </a:r>
          </a:p>
          <a:p>
            <a:pPr marL="457200" lvl="1" indent="0" eaLnBrk="1" hangingPunct="1">
              <a:buFontTx/>
              <a:buChar char="•"/>
              <a:defRPr/>
            </a:pPr>
            <a:r>
              <a:rPr lang="en-US" sz="1800" i="0" dirty="0" smtClean="0">
                <a:solidFill>
                  <a:srgbClr val="000000"/>
                </a:solidFill>
                <a:ea typeface="ＭＳ Ｐゴシック" pitchFamily="-108" charset="-128"/>
              </a:rPr>
              <a:t>  Duration</a:t>
            </a:r>
            <a:r>
              <a:rPr lang="en-US" sz="1800" i="0" dirty="0">
                <a:solidFill>
                  <a:srgbClr val="000000"/>
                </a:solidFill>
                <a:ea typeface="ＭＳ Ｐゴシック" pitchFamily="-108" charset="-128"/>
              </a:rPr>
              <a:t>:  November 28, 2011 – February 24, 2012 - concluded</a:t>
            </a:r>
            <a:endParaRPr lang="en-US" sz="800" i="0" dirty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457200" lvl="1" indent="0" eaLnBrk="1" hangingPunct="1">
              <a:buFontTx/>
              <a:buChar char="•"/>
              <a:defRPr/>
            </a:pPr>
            <a:r>
              <a:rPr lang="en-US" sz="1800" i="0" dirty="0" smtClean="0">
                <a:solidFill>
                  <a:srgbClr val="000000"/>
                </a:solidFill>
                <a:ea typeface="ＭＳ Ｐゴシック" pitchFamily="-108" charset="-128"/>
              </a:rPr>
              <a:t>  All </a:t>
            </a:r>
            <a:r>
              <a:rPr lang="en-US" sz="1800" i="0" dirty="0">
                <a:solidFill>
                  <a:srgbClr val="000000"/>
                </a:solidFill>
                <a:ea typeface="ＭＳ Ｐゴシック" pitchFamily="-108" charset="-128"/>
              </a:rPr>
              <a:t>NCEP Centers, </a:t>
            </a:r>
            <a:r>
              <a:rPr lang="en-US" sz="1800" i="0" dirty="0" err="1">
                <a:solidFill>
                  <a:srgbClr val="000000"/>
                </a:solidFill>
                <a:ea typeface="ＭＳ Ｐゴシック" pitchFamily="-108" charset="-128"/>
              </a:rPr>
              <a:t>Unidata</a:t>
            </a:r>
            <a:r>
              <a:rPr lang="en-US" sz="1800" i="0" dirty="0">
                <a:solidFill>
                  <a:srgbClr val="000000"/>
                </a:solidFill>
                <a:ea typeface="ＭＳ Ｐゴシック" pitchFamily="-108" charset="-128"/>
              </a:rPr>
              <a:t>, and NWS Pacific Region tested on the NTBN</a:t>
            </a:r>
          </a:p>
          <a:p>
            <a:pPr marL="457200" lvl="1" indent="0" eaLnBrk="1" hangingPunct="1">
              <a:buFontTx/>
              <a:buChar char="•"/>
              <a:defRPr/>
            </a:pPr>
            <a:r>
              <a:rPr lang="en-US" sz="1800" b="1" i="0" dirty="0" smtClean="0">
                <a:solidFill>
                  <a:srgbClr val="000000"/>
                </a:solidFill>
                <a:ea typeface="ＭＳ Ｐゴシック" pitchFamily="-108" charset="-128"/>
              </a:rPr>
              <a:t>  Pros</a:t>
            </a:r>
            <a:r>
              <a:rPr lang="en-US" sz="1800" b="1" i="0" dirty="0">
                <a:solidFill>
                  <a:srgbClr val="000000"/>
                </a:solidFill>
                <a:ea typeface="ＭＳ Ｐゴシック" pitchFamily="-108" charset="-128"/>
              </a:rPr>
              <a:t>:</a:t>
            </a:r>
          </a:p>
          <a:p>
            <a:pPr marL="1371600" lvl="3" indent="0" eaLnBrk="1" hangingPunct="1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-108" charset="-128"/>
              </a:rPr>
              <a:t>  Almost all of centrally supported functionality can be tested</a:t>
            </a:r>
          </a:p>
          <a:p>
            <a:pPr marL="1371600" lvl="3" indent="0" eaLnBrk="1" hangingPunct="1">
              <a:buFontTx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pitchFamily="-108" charset="-128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ＭＳ Ｐゴシック" pitchFamily="-108" charset="-128"/>
              </a:rPr>
              <a:t> Significant progress made with Product</a:t>
            </a:r>
            <a:endParaRPr lang="en-US" sz="1600" dirty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1371600" lvl="3" indent="0" eaLnBrk="1" hangingPunct="1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-108" charset="-128"/>
              </a:rPr>
              <a:t>   Multiple </a:t>
            </a:r>
            <a:r>
              <a:rPr lang="en-US" sz="1600" dirty="0">
                <a:solidFill>
                  <a:srgbClr val="000000"/>
                </a:solidFill>
                <a:ea typeface="ＭＳ Ｐゴシック" pitchFamily="-108" charset="-128"/>
              </a:rPr>
              <a:t>Product Generation sessions are allowed  </a:t>
            </a:r>
          </a:p>
          <a:p>
            <a:pPr marL="1371600" lvl="3" indent="0" eaLnBrk="1" hangingPunct="1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-108" charset="-128"/>
              </a:rPr>
              <a:t>  Progressive </a:t>
            </a:r>
            <a:r>
              <a:rPr lang="en-US" sz="1600" dirty="0">
                <a:solidFill>
                  <a:srgbClr val="000000"/>
                </a:solidFill>
                <a:ea typeface="ＭＳ Ｐゴシック" pitchFamily="-108" charset="-128"/>
              </a:rPr>
              <a:t>disclosure of data</a:t>
            </a:r>
          </a:p>
          <a:p>
            <a:pPr marL="1371600" lvl="3" indent="0" eaLnBrk="1" hangingPunct="1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-108" charset="-128"/>
              </a:rPr>
              <a:t>  Multi-panel </a:t>
            </a:r>
            <a:r>
              <a:rPr lang="en-US" sz="1600" dirty="0">
                <a:solidFill>
                  <a:srgbClr val="000000"/>
                </a:solidFill>
                <a:ea typeface="ＭＳ Ｐゴシック" pitchFamily="-108" charset="-128"/>
              </a:rPr>
              <a:t>display capabilities</a:t>
            </a:r>
          </a:p>
          <a:p>
            <a:pPr marL="1371600" lvl="3" indent="0" eaLnBrk="1" hangingPunct="1">
              <a:buFontTx/>
              <a:buChar char="•"/>
              <a:defRPr/>
            </a:pPr>
            <a:endParaRPr lang="en-US" sz="1600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457200" lvl="1" indent="0" eaLnBrk="1" hangingPunct="1">
              <a:buFontTx/>
              <a:buChar char="•"/>
              <a:defRPr/>
            </a:pPr>
            <a:r>
              <a:rPr lang="en-US" sz="1800" b="1" i="0" dirty="0" smtClean="0">
                <a:solidFill>
                  <a:srgbClr val="000000"/>
                </a:solidFill>
                <a:ea typeface="ＭＳ Ｐゴシック" pitchFamily="-108" charset="-128"/>
              </a:rPr>
              <a:t>  Challenges</a:t>
            </a:r>
            <a:r>
              <a:rPr lang="en-US" sz="1800" b="1" i="0" dirty="0">
                <a:solidFill>
                  <a:srgbClr val="000000"/>
                </a:solidFill>
                <a:ea typeface="ＭＳ Ｐゴシック" pitchFamily="-108" charset="-128"/>
              </a:rPr>
              <a:t>: </a:t>
            </a:r>
          </a:p>
          <a:p>
            <a:pPr marL="1371600" lvl="3" indent="0" eaLnBrk="1" hangingPunct="1">
              <a:buFontTx/>
              <a:buChar char="•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ＭＳ Ｐゴシック" pitchFamily="-108" charset="-128"/>
              </a:rPr>
              <a:t>  Performance </a:t>
            </a:r>
            <a:r>
              <a:rPr lang="en-US" sz="1600" dirty="0" smtClean="0">
                <a:solidFill>
                  <a:srgbClr val="000000"/>
                </a:solidFill>
                <a:ea typeface="ＭＳ Ｐゴシック" pitchFamily="-108" charset="-128"/>
              </a:rPr>
              <a:t>– several areas significantly                                                   slower than NAWIPS </a:t>
            </a:r>
          </a:p>
          <a:p>
            <a:pPr marL="1371600" lvl="3" indent="0" eaLnBrk="1" hangingPunct="1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-108" charset="-128"/>
              </a:rPr>
              <a:t>  CAVE crashes do occur </a:t>
            </a:r>
          </a:p>
          <a:p>
            <a:pPr marL="1828800" lvl="4" indent="0" eaLnBrk="1" hangingPunct="1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-108" charset="-128"/>
              </a:rPr>
              <a:t>  these are NOT system/server crashes </a:t>
            </a:r>
          </a:p>
          <a:p>
            <a:pPr marL="1828800" lvl="4" indent="0" eaLnBrk="1" hangingPunct="1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-108" charset="-128"/>
              </a:rPr>
              <a:t>  probable memory issues due to 32-bit architecture limitations</a:t>
            </a:r>
          </a:p>
          <a:p>
            <a:pPr marL="1371600" lvl="3" indent="0" eaLnBrk="1" hangingPunct="1">
              <a:buFontTx/>
              <a:buNone/>
              <a:defRPr/>
            </a:pPr>
            <a:endParaRPr lang="en-US" sz="800" dirty="0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848600" cy="1143000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-108" charset="-128"/>
              </a:rPr>
              <a:t>Forecaster Integration Test </a:t>
            </a:r>
            <a:br>
              <a:rPr lang="en-US" smtClean="0">
                <a:ea typeface="ＭＳ Ｐゴシック" pitchFamily="-108" charset="-128"/>
              </a:rPr>
            </a:br>
            <a:r>
              <a:rPr lang="en-US" smtClean="0">
                <a:ea typeface="ＭＳ Ｐゴシック" pitchFamily="-108" charset="-128"/>
              </a:rPr>
              <a:t>Status</a:t>
            </a:r>
            <a:endParaRPr lang="en-US" sz="2000" smtClean="0">
              <a:ea typeface="ＭＳ Ｐゴシック" pitchFamily="-108" charset="-128"/>
            </a:endParaRP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9F7A56-A7ED-4E5D-859F-D2B868A02746}" type="slidenum">
              <a:rPr lang="en-US" sz="1200">
                <a:solidFill>
                  <a:srgbClr val="000000"/>
                </a:solidFill>
              </a:rPr>
              <a:pPr algn="r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5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pic>
        <p:nvPicPr>
          <p:cNvPr id="2765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10000"/>
            <a:ext cx="3048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ea typeface="ＭＳ Ｐゴシック" pitchFamily="-108" charset="-128"/>
              </a:rPr>
              <a:t>National Center Perspective Performance Status</a:t>
            </a:r>
            <a:endParaRPr lang="en-US" sz="2000" smtClean="0">
              <a:ea typeface="ＭＳ Ｐゴシック" pitchFamily="-108" charset="-128"/>
            </a:endParaRPr>
          </a:p>
        </p:txBody>
      </p:sp>
      <p:sp>
        <p:nvSpPr>
          <p:cNvPr id="28675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648200"/>
          </a:xfrm>
        </p:spPr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Significant focus is now on addressing the performance issues</a:t>
            </a:r>
          </a:p>
          <a:p>
            <a:pPr lvl="1">
              <a:buFontTx/>
              <a:buNone/>
            </a:pPr>
            <a:endParaRPr lang="en-US" smtClean="0">
              <a:ea typeface="ＭＳ Ｐゴシック" pitchFamily="-108" charset="-128"/>
            </a:endParaRPr>
          </a:p>
          <a:p>
            <a:r>
              <a:rPr lang="en-US" smtClean="0">
                <a:ea typeface="ＭＳ Ｐゴシック" pitchFamily="-108" charset="-128"/>
              </a:rPr>
              <a:t>Primary areas of concern: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NCP startup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Data selection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Database acquisition of some datatypes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Display of some datatypes</a:t>
            </a:r>
          </a:p>
          <a:p>
            <a:endParaRPr lang="en-US" smtClean="0">
              <a:ea typeface="ＭＳ Ｐゴシック" pitchFamily="-108" charset="-128"/>
            </a:endParaRPr>
          </a:p>
          <a:p>
            <a:r>
              <a:rPr lang="en-US" smtClean="0">
                <a:ea typeface="ＭＳ Ｐゴシック" pitchFamily="-108" charset="-128"/>
              </a:rPr>
              <a:t>OST has authorized a Raytheon Work Assignment to help identify causes and offer solutions</a:t>
            </a:r>
          </a:p>
          <a:p>
            <a:pPr lvl="1"/>
            <a:r>
              <a:rPr lang="en-US" smtClean="0">
                <a:ea typeface="ＭＳ Ｐゴシック" pitchFamily="-108" charset="-128"/>
              </a:rPr>
              <a:t>Some solutions may involve core architecture, SIB approach, or a combination of both</a:t>
            </a:r>
          </a:p>
        </p:txBody>
      </p:sp>
      <p:sp>
        <p:nvSpPr>
          <p:cNvPr id="28676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41CC25-89DA-4263-8378-DAC36EAC3892}" type="slidenum">
              <a:rPr lang="en-US" sz="1200">
                <a:solidFill>
                  <a:srgbClr val="000000"/>
                </a:solidFill>
              </a:rPr>
              <a:pPr algn="r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8680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pic>
        <p:nvPicPr>
          <p:cNvPr id="28681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962150"/>
            <a:ext cx="308768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/>
          <a:lstStyle/>
          <a:p>
            <a:r>
              <a:rPr lang="en-US" sz="2000" smtClean="0">
                <a:ea typeface="ＭＳ Ｐゴシック" pitchFamily="-108" charset="-128"/>
              </a:rPr>
              <a:t>Some issues already solved and ready for re-evaluation</a:t>
            </a:r>
          </a:p>
          <a:p>
            <a:endParaRPr lang="en-US" sz="800" smtClean="0">
              <a:ea typeface="ＭＳ Ｐゴシック" pitchFamily="-108" charset="-128"/>
            </a:endParaRPr>
          </a:p>
          <a:p>
            <a:r>
              <a:rPr lang="en-US" sz="2000" smtClean="0">
                <a:ea typeface="ＭＳ Ｐゴシック" pitchFamily="-108" charset="-128"/>
              </a:rPr>
              <a:t>Example – NSHARP data access</a:t>
            </a:r>
          </a:p>
          <a:p>
            <a:pPr lvl="1"/>
            <a:r>
              <a:rPr lang="en-US" sz="1600" smtClean="0">
                <a:ea typeface="ＭＳ Ｐゴシック" pitchFamily="-108" charset="-128"/>
              </a:rPr>
              <a:t>Observed Sounding (NcUair plugin), 30 profile query:</a:t>
            </a:r>
          </a:p>
          <a:p>
            <a:pPr lvl="2"/>
            <a:r>
              <a:rPr lang="en-US" sz="1600" smtClean="0">
                <a:ea typeface="ＭＳ Ｐゴシック" pitchFamily="-108" charset="-128"/>
              </a:rPr>
              <a:t>Before: 40 seconds or  ~ 1.3 second/profile</a:t>
            </a:r>
          </a:p>
          <a:p>
            <a:pPr lvl="2"/>
            <a:r>
              <a:rPr lang="en-US" sz="1600" smtClean="0">
                <a:ea typeface="ＭＳ Ｐゴシック" pitchFamily="-108" charset="-128"/>
              </a:rPr>
              <a:t>Now:    ~2.5 seconds or ~ 0.1 second/profile</a:t>
            </a:r>
          </a:p>
          <a:p>
            <a:pPr lvl="1"/>
            <a:r>
              <a:rPr lang="en-US" sz="1600" smtClean="0">
                <a:ea typeface="ＭＳ Ｐゴシック" pitchFamily="-108" charset="-128"/>
              </a:rPr>
              <a:t>PFC (modelsounding plugin), 30 profile query:</a:t>
            </a:r>
          </a:p>
          <a:p>
            <a:pPr lvl="2"/>
            <a:r>
              <a:rPr lang="en-US" sz="1600" smtClean="0">
                <a:ea typeface="ＭＳ Ｐゴシック" pitchFamily="-108" charset="-128"/>
              </a:rPr>
              <a:t>Before:  ~1 min or 2 sec/profile</a:t>
            </a:r>
          </a:p>
          <a:p>
            <a:pPr lvl="2"/>
            <a:r>
              <a:rPr lang="en-US" sz="1600" smtClean="0">
                <a:ea typeface="ＭＳ Ｐゴシック" pitchFamily="-108" charset="-128"/>
              </a:rPr>
              <a:t>Now:  ~0.5 second or ~17 ms/profile</a:t>
            </a:r>
          </a:p>
          <a:p>
            <a:endParaRPr lang="en-US" sz="800" smtClean="0">
              <a:ea typeface="ＭＳ Ｐゴシック" pitchFamily="-108" charset="-128"/>
            </a:endParaRPr>
          </a:p>
          <a:p>
            <a:r>
              <a:rPr lang="en-US" sz="2000" smtClean="0">
                <a:ea typeface="ＭＳ Ｐゴシック" pitchFamily="-108" charset="-128"/>
              </a:rPr>
              <a:t>Example – Gridded data display</a:t>
            </a:r>
          </a:p>
          <a:p>
            <a:pPr lvl="1"/>
            <a:r>
              <a:rPr lang="en-US" sz="1600" smtClean="0">
                <a:ea typeface="ＭＳ Ｐゴシック" pitchFamily="-108" charset="-128"/>
              </a:rPr>
              <a:t>Multi-threading of code has shortened load time significantly</a:t>
            </a:r>
          </a:p>
          <a:p>
            <a:pPr lvl="1"/>
            <a:r>
              <a:rPr lang="en-US" sz="1600" smtClean="0">
                <a:ea typeface="ＭＳ Ｐゴシック" pitchFamily="-108" charset="-128"/>
              </a:rPr>
              <a:t>Needs further testing, timing and evaluation (particularly with 64-bit)</a:t>
            </a:r>
          </a:p>
          <a:p>
            <a:pPr lvl="1"/>
            <a:r>
              <a:rPr lang="en-US" sz="1600" smtClean="0">
                <a:ea typeface="ＭＳ Ｐゴシック" pitchFamily="-108" charset="-128"/>
              </a:rPr>
              <a:t>Current grid loading performance metrics</a:t>
            </a:r>
          </a:p>
          <a:p>
            <a:pPr lvl="2"/>
            <a:r>
              <a:rPr lang="en-US" sz="1600" smtClean="0">
                <a:ea typeface="ＭＳ Ｐゴシック" pitchFamily="-108" charset="-128"/>
              </a:rPr>
              <a:t>CAVE accessing A2DB, 20 frames 200mb HGHT, VEL, WIND – 15 sec</a:t>
            </a:r>
          </a:p>
          <a:p>
            <a:pPr lvl="3"/>
            <a:r>
              <a:rPr lang="en-US" sz="1600" smtClean="0">
                <a:ea typeface="ＭＳ Ｐゴシック" pitchFamily="-108" charset="-128"/>
              </a:rPr>
              <a:t>At the start of the Phase 2 FIT – 20 sec</a:t>
            </a:r>
          </a:p>
          <a:p>
            <a:pPr lvl="2"/>
            <a:r>
              <a:rPr lang="en-US" sz="1600" smtClean="0">
                <a:ea typeface="ＭＳ Ｐゴシック" pitchFamily="-108" charset="-128"/>
              </a:rPr>
              <a:t>CAVE accessing GEMPAK, same as above – 12 sec</a:t>
            </a:r>
          </a:p>
          <a:p>
            <a:pPr lvl="2"/>
            <a:r>
              <a:rPr lang="en-US" sz="1600" smtClean="0">
                <a:ea typeface="ＭＳ Ｐゴシック" pitchFamily="-108" charset="-128"/>
              </a:rPr>
              <a:t>NMAP, same as above – 8.5 sec</a:t>
            </a:r>
          </a:p>
        </p:txBody>
      </p:sp>
      <p:sp>
        <p:nvSpPr>
          <p:cNvPr id="29699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411BE0-6C58-4A33-962B-ABA53F0677D7}" type="slidenum">
              <a:rPr lang="en-US" sz="1200">
                <a:solidFill>
                  <a:srgbClr val="000000"/>
                </a:solidFill>
              </a:rPr>
              <a:pPr algn="r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4770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ea typeface="ＭＳ Ｐゴシック" pitchFamily="-108" charset="-128"/>
              </a:rPr>
              <a:t>National Center Perspective Performance Status</a:t>
            </a:r>
            <a:r>
              <a:rPr lang="en-US" smtClean="0">
                <a:solidFill>
                  <a:srgbClr val="FF0000"/>
                </a:solidFill>
                <a:ea typeface="ＭＳ Ｐゴシック" pitchFamily="-108" charset="-128"/>
              </a:rPr>
              <a:t/>
            </a:r>
            <a:br>
              <a:rPr lang="en-US" smtClean="0">
                <a:solidFill>
                  <a:srgbClr val="FF0000"/>
                </a:solidFill>
                <a:ea typeface="ＭＳ Ｐゴシック" pitchFamily="-108" charset="-128"/>
              </a:rPr>
            </a:br>
            <a:endParaRPr lang="en-US" sz="2000" smtClean="0">
              <a:ea typeface="ＭＳ Ｐゴシック" pitchFamily="-108" charset="-128"/>
            </a:endParaRP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pic>
        <p:nvPicPr>
          <p:cNvPr id="29705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4225" y="2057400"/>
            <a:ext cx="3203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876800"/>
          </a:xfrm>
        </p:spPr>
        <p:txBody>
          <a:bodyPr/>
          <a:lstStyle/>
          <a:p>
            <a:r>
              <a:rPr lang="en-US" sz="2000" smtClean="0">
                <a:ea typeface="ＭＳ Ｐゴシック" pitchFamily="-108" charset="-128"/>
              </a:rPr>
              <a:t>NCO will conduct a webinar in late April to provide an overview and variance briefing for the National Center Perspective</a:t>
            </a:r>
          </a:p>
          <a:p>
            <a:pPr lvl="1"/>
            <a:r>
              <a:rPr lang="en-US" sz="1800" smtClean="0">
                <a:ea typeface="ＭＳ Ｐゴシック" pitchFamily="-108" charset="-128"/>
              </a:rPr>
              <a:t>Open for all Academia</a:t>
            </a:r>
          </a:p>
          <a:p>
            <a:pPr lvl="1"/>
            <a:r>
              <a:rPr lang="en-US" sz="1800" smtClean="0">
                <a:ea typeface="ＭＳ Ｐゴシック" pitchFamily="-108" charset="-128"/>
              </a:rPr>
              <a:t>Session will be taped and available via Unidata web site</a:t>
            </a:r>
          </a:p>
          <a:p>
            <a:pPr>
              <a:buFontTx/>
              <a:buNone/>
            </a:pPr>
            <a:endParaRPr lang="en-US" sz="1000" smtClean="0">
              <a:ea typeface="ＭＳ Ｐゴシック" pitchFamily="-108" charset="-128"/>
            </a:endParaRPr>
          </a:p>
          <a:p>
            <a:r>
              <a:rPr lang="en-US" sz="2000" smtClean="0">
                <a:ea typeface="ＭＳ Ｐゴシック" pitchFamily="-108" charset="-128"/>
              </a:rPr>
              <a:t>NCO-provided Training (NCP-based)</a:t>
            </a:r>
          </a:p>
          <a:p>
            <a:pPr lvl="1"/>
            <a:r>
              <a:rPr lang="en-US" sz="1800" smtClean="0">
                <a:ea typeface="ＭＳ Ｐゴシック" pitchFamily="-108" charset="-128"/>
              </a:rPr>
              <a:t>System Overview Presentation by NCO – Completed</a:t>
            </a:r>
          </a:p>
          <a:p>
            <a:pPr lvl="1"/>
            <a:r>
              <a:rPr lang="en-US" sz="1800" smtClean="0">
                <a:ea typeface="ＭＳ Ｐゴシック" pitchFamily="-108" charset="-128"/>
              </a:rPr>
              <a:t>General System Topology by NCO – Completed</a:t>
            </a:r>
          </a:p>
          <a:p>
            <a:pPr lvl="1"/>
            <a:r>
              <a:rPr lang="en-US" sz="1800" smtClean="0">
                <a:ea typeface="ＭＳ Ｐゴシック" pitchFamily="-108" charset="-128"/>
              </a:rPr>
              <a:t>NCP/AWIPS II User Interface Introduction – Completed</a:t>
            </a:r>
          </a:p>
          <a:p>
            <a:endParaRPr lang="en-US" sz="2000" smtClean="0">
              <a:ea typeface="ＭＳ Ｐゴシック" pitchFamily="-108" charset="-128"/>
            </a:endParaRPr>
          </a:p>
          <a:p>
            <a:r>
              <a:rPr lang="en-US" sz="2000" smtClean="0">
                <a:ea typeface="ＭＳ Ｐゴシック" pitchFamily="-108" charset="-128"/>
              </a:rPr>
              <a:t>Open the NCO Test Bed for Unidata Community for training purposes – “train the trainers” – Completed</a:t>
            </a:r>
          </a:p>
          <a:p>
            <a:endParaRPr lang="en-US" sz="2000" smtClean="0">
              <a:ea typeface="ＭＳ Ｐゴシック" pitchFamily="-108" charset="-128"/>
            </a:endParaRPr>
          </a:p>
          <a:p>
            <a:r>
              <a:rPr lang="en-US" sz="2000" smtClean="0">
                <a:ea typeface="ＭＳ Ｐゴシック" pitchFamily="-108" charset="-128"/>
              </a:rPr>
              <a:t>AWIPS II Documentation will be provided by Raytheon</a:t>
            </a:r>
          </a:p>
          <a:p>
            <a:endParaRPr lang="en-US" sz="2000" smtClean="0">
              <a:ea typeface="ＭＳ Ｐゴシック" pitchFamily="-108" charset="-128"/>
            </a:endParaRPr>
          </a:p>
          <a:p>
            <a:endParaRPr lang="en-US" sz="2000" smtClean="0">
              <a:ea typeface="ＭＳ Ｐゴシック" pitchFamily="-108" charset="-128"/>
            </a:endParaRPr>
          </a:p>
          <a:p>
            <a:pPr lvl="1"/>
            <a:endParaRPr lang="en-US" sz="1800" smtClean="0">
              <a:ea typeface="ＭＳ Ｐゴシック" pitchFamily="-108" charset="-128"/>
            </a:endParaRPr>
          </a:p>
        </p:txBody>
      </p:sp>
      <p:sp>
        <p:nvSpPr>
          <p:cNvPr id="30723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7E5BE0-0B6D-4F86-9A45-468592786C37}" type="slidenum">
              <a:rPr lang="en-US" sz="1200">
                <a:solidFill>
                  <a:srgbClr val="000000"/>
                </a:solidFill>
              </a:rPr>
              <a:pPr algn="r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0727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4770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ea typeface="ＭＳ Ｐゴシック" pitchFamily="-108" charset="-128"/>
              </a:rPr>
              <a:t>AWIPS II Training</a:t>
            </a:r>
            <a:br>
              <a:rPr lang="en-US" smtClean="0">
                <a:solidFill>
                  <a:schemeClr val="tx1"/>
                </a:solidFill>
                <a:ea typeface="ＭＳ Ｐゴシック" pitchFamily="-108" charset="-128"/>
              </a:rPr>
            </a:br>
            <a:endParaRPr lang="en-US" sz="2000" smtClean="0">
              <a:solidFill>
                <a:schemeClr val="tx1"/>
              </a:solidFill>
              <a:ea typeface="ＭＳ Ｐゴシック" pitchFamily="-108" charset="-128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9738" y="2590800"/>
            <a:ext cx="210185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876800"/>
          </a:xfrm>
        </p:spPr>
        <p:txBody>
          <a:bodyPr/>
          <a:lstStyle/>
          <a:p>
            <a:r>
              <a:rPr lang="en-US" sz="2000" smtClean="0">
                <a:ea typeface="ＭＳ Ｐゴシック" pitchFamily="-108" charset="-128"/>
              </a:rPr>
              <a:t>Training Division has developed a series of modules on AWIPS2 training</a:t>
            </a:r>
          </a:p>
          <a:p>
            <a:pPr lvl="1"/>
            <a:r>
              <a:rPr lang="en-US" sz="1800" i="0" smtClean="0">
                <a:ea typeface="ＭＳ Ｐゴシック" pitchFamily="-108" charset="-128"/>
              </a:rPr>
              <a:t>They are available via NWS page at Commerce Learning Center at:        </a:t>
            </a:r>
            <a:r>
              <a:rPr lang="en-US" sz="1800" b="1" smtClean="0">
                <a:ea typeface="ＭＳ Ｐゴシック" pitchFamily="-108" charset="-128"/>
              </a:rPr>
              <a:t>https://doc.learn.com/</a:t>
            </a:r>
          </a:p>
          <a:p>
            <a:endParaRPr lang="en-US" sz="1400" smtClean="0">
              <a:ea typeface="ＭＳ Ｐゴシック" pitchFamily="-108" charset="-128"/>
            </a:endParaRPr>
          </a:p>
          <a:p>
            <a:r>
              <a:rPr lang="en-US" sz="2000" smtClean="0">
                <a:ea typeface="ＭＳ Ｐゴシック" pitchFamily="-108" charset="-128"/>
              </a:rPr>
              <a:t>AWIPS2 modules are organized under a dedicated page with link from NWS CLC home page:</a:t>
            </a:r>
          </a:p>
          <a:p>
            <a:endParaRPr lang="en-US" sz="1400" b="1" smtClean="0">
              <a:ea typeface="ＭＳ Ｐゴシック" pitchFamily="-108" charset="-128"/>
            </a:endParaRPr>
          </a:p>
          <a:p>
            <a:r>
              <a:rPr lang="en-US" sz="2000" b="1" smtClean="0">
                <a:ea typeface="ＭＳ Ｐゴシック" pitchFamily="-108" charset="-128"/>
              </a:rPr>
              <a:t>AWIPS-2 Transition Training</a:t>
            </a:r>
            <a:r>
              <a:rPr lang="en-US" sz="2000" smtClean="0">
                <a:ea typeface="ＭＳ Ｐゴシック" pitchFamily="-108" charset="-128"/>
              </a:rPr>
              <a:t> is now available. </a:t>
            </a:r>
            <a:br>
              <a:rPr lang="en-US" sz="2000" smtClean="0">
                <a:ea typeface="ＭＳ Ｐゴシック" pitchFamily="-108" charset="-128"/>
              </a:rPr>
            </a:br>
            <a:r>
              <a:rPr lang="en-US" sz="2000" smtClean="0">
                <a:ea typeface="ＭＳ Ｐゴシック" pitchFamily="-108" charset="-128"/>
              </a:rPr>
              <a:t>Please visit the </a:t>
            </a:r>
            <a:r>
              <a:rPr lang="en-US" sz="2000" smtClean="0">
                <a:ea typeface="ＭＳ Ｐゴシック" pitchFamily="-108" charset="-128"/>
                <a:hlinkClick r:id="rId3"/>
              </a:rPr>
              <a:t>AWIPS-2 Transition Training Page </a:t>
            </a:r>
            <a:r>
              <a:rPr lang="en-US" sz="2000" smtClean="0">
                <a:ea typeface="ＭＳ Ｐゴシック" pitchFamily="-108" charset="-128"/>
              </a:rPr>
              <a:t>for more information.</a:t>
            </a:r>
          </a:p>
          <a:p>
            <a:endParaRPr lang="en-US" sz="1400" smtClean="0">
              <a:ea typeface="ＭＳ Ｐゴシック" pitchFamily="-108" charset="-128"/>
            </a:endParaRPr>
          </a:p>
          <a:p>
            <a:r>
              <a:rPr lang="en-US" sz="2000" smtClean="0">
                <a:ea typeface="ＭＳ Ｐゴシック" pitchFamily="-108" charset="-128"/>
              </a:rPr>
              <a:t>Select Unidata staff has access to the CLC and are able to take the AWISP2 training </a:t>
            </a:r>
          </a:p>
          <a:p>
            <a:endParaRPr lang="en-US" sz="1400" smtClean="0">
              <a:ea typeface="ＭＳ Ｐゴシック" pitchFamily="-108" charset="-128"/>
            </a:endParaRPr>
          </a:p>
          <a:p>
            <a:r>
              <a:rPr lang="en-US" sz="2000" smtClean="0">
                <a:ea typeface="ＭＳ Ｐゴシック" pitchFamily="-108" charset="-128"/>
              </a:rPr>
              <a:t>Contact:  Tony Mostek:  anthony.mostek@noaa.gov  / 303-497-8490</a:t>
            </a:r>
          </a:p>
          <a:p>
            <a:pPr lvl="1"/>
            <a:endParaRPr lang="en-US" sz="1800" smtClean="0">
              <a:ea typeface="ＭＳ Ｐゴシック" pitchFamily="-108" charset="-128"/>
            </a:endParaRPr>
          </a:p>
        </p:txBody>
      </p:sp>
      <p:sp>
        <p:nvSpPr>
          <p:cNvPr id="3174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FC378C-1935-44BC-AA5F-B21DD241BAED}" type="slidenum">
              <a:rPr lang="en-US" sz="1200">
                <a:solidFill>
                  <a:srgbClr val="000000"/>
                </a:solidFill>
              </a:rPr>
              <a:pPr algn="r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4770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ea typeface="ＭＳ Ｐゴシック" pitchFamily="-108" charset="-128"/>
              </a:rPr>
              <a:t>NWS Training Division</a:t>
            </a:r>
            <a:br>
              <a:rPr lang="en-US" smtClean="0">
                <a:solidFill>
                  <a:schemeClr val="tx1"/>
                </a:solidFill>
                <a:ea typeface="ＭＳ Ｐゴシック" pitchFamily="-108" charset="-128"/>
              </a:rPr>
            </a:br>
            <a:endParaRPr lang="en-US" sz="2000" smtClean="0">
              <a:solidFill>
                <a:schemeClr val="tx1"/>
              </a:solidFill>
              <a:ea typeface="ＭＳ Ｐゴシック" pitchFamily="-108" charset="-128"/>
            </a:endParaRPr>
          </a:p>
        </p:txBody>
      </p:sp>
      <p:sp>
        <p:nvSpPr>
          <p:cNvPr id="31752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ea typeface="ＭＳ Ｐゴシック" pitchFamily="-108" charset="-128"/>
              </a:rPr>
              <a:t>Thin Client Project Overview</a:t>
            </a:r>
          </a:p>
          <a:p>
            <a:pPr eaLnBrk="1" hangingPunct="1"/>
            <a:r>
              <a:rPr lang="en-US" sz="2400" smtClean="0">
                <a:ea typeface="ＭＳ Ｐゴシック" pitchFamily="-108" charset="-128"/>
              </a:rPr>
              <a:t>Objective: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ea typeface="ＭＳ Ｐゴシック" pitchFamily="-108" charset="-128"/>
                <a:cs typeface="Arial" charset="0"/>
              </a:rPr>
              <a:t>Allows AWIPS remote access </a:t>
            </a:r>
          </a:p>
          <a:p>
            <a:pPr lvl="1" eaLnBrk="1" hangingPunct="1">
              <a:lnSpc>
                <a:spcPct val="85000"/>
              </a:lnSpc>
              <a:buFontTx/>
              <a:buNone/>
            </a:pPr>
            <a:endParaRPr lang="en-US" smtClean="0">
              <a:ea typeface="ＭＳ Ｐゴシック" pitchFamily="-108" charset="-128"/>
              <a:cs typeface="Arial" charset="0"/>
            </a:endParaRPr>
          </a:p>
          <a:p>
            <a:pPr lvl="1" eaLnBrk="1" hangingPunct="1">
              <a:lnSpc>
                <a:spcPct val="85000"/>
              </a:lnSpc>
              <a:buFontTx/>
              <a:buNone/>
            </a:pPr>
            <a:endParaRPr lang="en-US" smtClean="0">
              <a:ea typeface="ＭＳ Ｐゴシック" pitchFamily="-108" charset="-128"/>
              <a:cs typeface="Arial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2400" smtClean="0">
                <a:ea typeface="ＭＳ Ｐゴシック" pitchFamily="-108" charset="-128"/>
              </a:rPr>
              <a:t>Status: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ea typeface="ＭＳ Ｐゴシック" pitchFamily="-108" charset="-128"/>
              </a:rPr>
              <a:t>Prototyping and system analysis of AWIPS II SOA:  Completed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ea typeface="ＭＳ Ｐゴシック" pitchFamily="-108" charset="-128"/>
              </a:rPr>
              <a:t>Production development:  In progress, testing being conducted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ea typeface="ＭＳ Ｐゴシック" pitchFamily="-108" charset="-128"/>
              </a:rPr>
              <a:t>Deployment to be staged with AWIPS II deployment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smtClean="0">
                <a:ea typeface="ＭＳ Ｐゴシック" pitchFamily="-108" charset="-128"/>
              </a:rPr>
              <a:t>Schedule/Milestones: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ea typeface="ＭＳ Ｐゴシック" pitchFamily="-108" charset="-128"/>
              </a:rPr>
              <a:t>Thin Client Testing at Boulder CWSU: February, 2012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ea typeface="ＭＳ Ｐゴシック" pitchFamily="-108" charset="-128"/>
              </a:rPr>
              <a:t>IOC Deployment Target: 3QFY12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ea typeface="ＭＳ Ｐゴシック" pitchFamily="-108" charset="-128"/>
              </a:rPr>
              <a:t>FOC Deployment Target: Q1FY13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sz="2400" smtClean="0">
              <a:ea typeface="ＭＳ Ｐゴシック" pitchFamily="-108" charset="-128"/>
            </a:endParaRPr>
          </a:p>
          <a:p>
            <a:pPr lvl="1"/>
            <a:endParaRPr lang="en-US" sz="1800" smtClean="0">
              <a:ea typeface="ＭＳ Ｐゴシック" pitchFamily="-108" charset="-128"/>
            </a:endParaRPr>
          </a:p>
        </p:txBody>
      </p:sp>
      <p:sp>
        <p:nvSpPr>
          <p:cNvPr id="32771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D57458-DD17-480E-B547-D439E720213C}" type="slidenum">
              <a:rPr lang="en-US" sz="1200">
                <a:solidFill>
                  <a:srgbClr val="000000"/>
                </a:solidFill>
              </a:rPr>
              <a:pPr algn="r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4770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ea typeface="ＭＳ Ｐゴシック" pitchFamily="-108" charset="-128"/>
              </a:rPr>
              <a:t>AWIPS II Extended Projects</a:t>
            </a:r>
            <a:br>
              <a:rPr lang="en-US" smtClean="0">
                <a:solidFill>
                  <a:schemeClr val="tx1"/>
                </a:solidFill>
                <a:ea typeface="ＭＳ Ｐゴシック" pitchFamily="-108" charset="-128"/>
              </a:rPr>
            </a:br>
            <a:endParaRPr lang="en-US" sz="2000" smtClean="0">
              <a:solidFill>
                <a:schemeClr val="tx1"/>
              </a:solidFill>
              <a:ea typeface="ＭＳ Ｐゴシック" pitchFamily="-108" charset="-128"/>
            </a:endParaRPr>
          </a:p>
        </p:txBody>
      </p:sp>
      <p:sp>
        <p:nvSpPr>
          <p:cNvPr id="32776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pic>
        <p:nvPicPr>
          <p:cNvPr id="3277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504950"/>
            <a:ext cx="26685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-108" charset="-128"/>
              </a:rPr>
              <a:t>NAWIPS/AWIPS II Activities </a:t>
            </a:r>
            <a:br>
              <a:rPr lang="en-US" smtClean="0">
                <a:ea typeface="ＭＳ Ｐゴシック" pitchFamily="-108" charset="-128"/>
              </a:rPr>
            </a:br>
            <a:r>
              <a:rPr lang="en-US" smtClean="0">
                <a:ea typeface="ＭＳ Ｐゴシック" pitchFamily="-108" charset="-128"/>
              </a:rPr>
              <a:t>Since October</a:t>
            </a:r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DF4C4D-477A-4831-A03B-8886962879EC}" type="slidenum">
              <a:rPr lang="en-US" sz="1200">
                <a:solidFill>
                  <a:srgbClr val="000000"/>
                </a:solidFill>
              </a:rPr>
              <a:pPr algn="r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6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pic>
        <p:nvPicPr>
          <p:cNvPr id="15368" name="Picture 10" descr="http://www.erh.noaa.gov/er/akq/TOUR/img/AKQ_AWI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562475"/>
            <a:ext cx="255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http://www.hp.com/united-states/campaigns/innovation/images/pages/z800/z8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3913" y="4953000"/>
            <a:ext cx="186213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Box 1"/>
          <p:cNvSpPr txBox="1">
            <a:spLocks noChangeArrowheads="1"/>
          </p:cNvSpPr>
          <p:nvPr/>
        </p:nvSpPr>
        <p:spPr bwMode="auto">
          <a:xfrm>
            <a:off x="6184900" y="5181600"/>
            <a:ext cx="82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64-bit </a:t>
            </a:r>
          </a:p>
          <a:p>
            <a:r>
              <a:rPr lang="en-US"/>
              <a:t>wkstn</a:t>
            </a:r>
          </a:p>
        </p:txBody>
      </p:sp>
      <p:pic>
        <p:nvPicPr>
          <p:cNvPr id="15371" name="Picture 4" descr="NsharpScreenshot13January2011"/>
          <p:cNvPicPr preferRelativeResize="0">
            <a:picLocks noChangeAspect="1" noChangeArrowheads="1"/>
          </p:cNvPicPr>
          <p:nvPr/>
        </p:nvPicPr>
        <p:blipFill>
          <a:blip r:embed="rId7" cstate="print"/>
          <a:srcRect l="156" t="14476" r="12381" b="2477"/>
          <a:stretch>
            <a:fillRect/>
          </a:stretch>
        </p:blipFill>
        <p:spPr bwMode="auto">
          <a:xfrm>
            <a:off x="5943600" y="2895600"/>
            <a:ext cx="2527300" cy="1828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6183313" y="141605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GUI Migration</a:t>
            </a:r>
          </a:p>
          <a:p>
            <a:pPr algn="ctr"/>
            <a:r>
              <a:rPr lang="en-US"/>
              <a:t>Code Integration</a:t>
            </a:r>
          </a:p>
        </p:txBody>
      </p:sp>
      <p:sp>
        <p:nvSpPr>
          <p:cNvPr id="15373" name="TextBox 14"/>
          <p:cNvSpPr txBox="1">
            <a:spLocks noChangeArrowheads="1"/>
          </p:cNvSpPr>
          <p:nvPr/>
        </p:nvSpPr>
        <p:spPr bwMode="auto">
          <a:xfrm>
            <a:off x="457200" y="3962400"/>
            <a:ext cx="21336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FOTE </a:t>
            </a:r>
          </a:p>
          <a:p>
            <a:pPr algn="ctr"/>
            <a:r>
              <a:rPr lang="en-US" sz="1600"/>
              <a:t>AWIPS I to AWIPS II</a:t>
            </a:r>
          </a:p>
        </p:txBody>
      </p:sp>
      <p:pic>
        <p:nvPicPr>
          <p:cNvPr id="15374" name="Picture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4650" y="1871663"/>
            <a:ext cx="267017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4" descr="Loading Storm Graphics Loo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673600"/>
            <a:ext cx="246697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TextBox 17"/>
          <p:cNvSpPr txBox="1">
            <a:spLocks noChangeArrowheads="1"/>
          </p:cNvSpPr>
          <p:nvPr/>
        </p:nvSpPr>
        <p:spPr bwMode="auto">
          <a:xfrm>
            <a:off x="3886200" y="4078288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GEMPAK</a:t>
            </a:r>
          </a:p>
          <a:p>
            <a:pPr algn="ctr"/>
            <a:r>
              <a:rPr lang="en-US"/>
              <a:t>6.5 &amp; 6.6</a:t>
            </a:r>
          </a:p>
        </p:txBody>
      </p:sp>
      <p:sp>
        <p:nvSpPr>
          <p:cNvPr id="15377" name="TextBox 18"/>
          <p:cNvSpPr txBox="1">
            <a:spLocks noChangeArrowheads="1"/>
          </p:cNvSpPr>
          <p:nvPr/>
        </p:nvSpPr>
        <p:spPr bwMode="auto">
          <a:xfrm>
            <a:off x="3963988" y="1447800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AMS</a:t>
            </a:r>
          </a:p>
        </p:txBody>
      </p:sp>
      <p:sp>
        <p:nvSpPr>
          <p:cNvPr id="15378" name="TextBox 19"/>
          <p:cNvSpPr txBox="1">
            <a:spLocks noChangeArrowheads="1"/>
          </p:cNvSpPr>
          <p:nvPr/>
        </p:nvSpPr>
        <p:spPr bwMode="auto">
          <a:xfrm>
            <a:off x="692150" y="1447800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Phase II FIT</a:t>
            </a:r>
          </a:p>
        </p:txBody>
      </p:sp>
      <p:pic>
        <p:nvPicPr>
          <p:cNvPr id="1537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825" y="1890713"/>
            <a:ext cx="23844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1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2057400"/>
            <a:ext cx="21717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ea typeface="ＭＳ Ｐゴシック" pitchFamily="-108" charset="-128"/>
              </a:rPr>
              <a:t>Data Delivery Project Overview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smtClean="0">
                <a:ea typeface="ＭＳ Ｐゴシック" pitchFamily="-108" charset="-128"/>
              </a:rPr>
              <a:t>Objective: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ea typeface="ＭＳ Ｐゴシック" pitchFamily="-108" charset="-128"/>
              </a:rPr>
              <a:t>Develop operational robust infrastructure to support “intelligent” access to non-local data provider datasets</a:t>
            </a:r>
          </a:p>
          <a:p>
            <a:pPr eaLnBrk="1" hangingPunct="1"/>
            <a:r>
              <a:rPr lang="en-US" sz="2400" smtClean="0">
                <a:ea typeface="ＭＳ Ｐゴシック" pitchFamily="-108" charset="-128"/>
              </a:rPr>
              <a:t>Status: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-108" charset="-128"/>
              </a:rPr>
              <a:t>CONOPS/Technical Requirements:  Complete for IOC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-108" charset="-128"/>
              </a:rPr>
              <a:t>High-level architecture/design, technical requirements, bandwidth analyses:  Complete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-108" charset="-128"/>
              </a:rPr>
              <a:t>IOC Production design and incremental development:  In progress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-108" charset="-128"/>
              </a:rPr>
              <a:t>Schedule/Milestones: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-108" charset="-128"/>
              </a:rPr>
              <a:t>Initial Development Release:  April, 2012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-108" charset="-128"/>
              </a:rPr>
              <a:t>IOC Deployment Target:  Q4FY13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ea typeface="ＭＳ Ｐゴシック" pitchFamily="-108" charset="-128"/>
              </a:rPr>
              <a:t>FOC Deployment Target: Q1FY15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sz="2400" smtClean="0">
              <a:ea typeface="ＭＳ Ｐゴシック" pitchFamily="-108" charset="-128"/>
            </a:endParaRPr>
          </a:p>
          <a:p>
            <a:pPr lvl="1"/>
            <a:endParaRPr lang="en-US" sz="1800" smtClean="0">
              <a:ea typeface="ＭＳ Ｐゴシック" pitchFamily="-108" charset="-128"/>
            </a:endParaRPr>
          </a:p>
        </p:txBody>
      </p:sp>
      <p:sp>
        <p:nvSpPr>
          <p:cNvPr id="33795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9B4333-3E88-41F6-AE62-27F7FDAD7F1B}" type="slidenum">
              <a:rPr lang="en-US" sz="1200">
                <a:solidFill>
                  <a:srgbClr val="000000"/>
                </a:solidFill>
              </a:rPr>
              <a:pPr algn="r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79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4770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ea typeface="ＭＳ Ｐゴシック" pitchFamily="-108" charset="-128"/>
              </a:rPr>
              <a:t>AWIPS II Extended Projects</a:t>
            </a:r>
            <a:br>
              <a:rPr lang="en-US" smtClean="0">
                <a:solidFill>
                  <a:schemeClr val="tx1"/>
                </a:solidFill>
                <a:ea typeface="ＭＳ Ｐゴシック" pitchFamily="-108" charset="-128"/>
              </a:rPr>
            </a:br>
            <a:endParaRPr lang="en-US" sz="2000" smtClean="0">
              <a:solidFill>
                <a:schemeClr val="tx1"/>
              </a:solidFill>
              <a:ea typeface="ＭＳ Ｐゴシック" pitchFamily="-108" charset="-128"/>
            </a:endParaRPr>
          </a:p>
        </p:txBody>
      </p:sp>
      <p:sp>
        <p:nvSpPr>
          <p:cNvPr id="33800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4988" y="4491038"/>
            <a:ext cx="3071812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ea typeface="ＭＳ Ｐゴシック" pitchFamily="-108" charset="-128"/>
              </a:rPr>
              <a:t>Collaboration Project Overview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smtClean="0">
                <a:ea typeface="ＭＳ Ｐゴシック" pitchFamily="-108" charset="-128"/>
              </a:rPr>
              <a:t>Objective:</a:t>
            </a:r>
          </a:p>
          <a:p>
            <a:pPr lvl="1" eaLnBrk="1" hangingPunct="1"/>
            <a:r>
              <a:rPr lang="en-US" sz="1800" smtClean="0">
                <a:ea typeface="ＭＳ Ｐゴシック" pitchFamily="-108" charset="-128"/>
              </a:rPr>
              <a:t>Improve our ability to communicate NWS                                                 forecasts to customers and partners so that                                                      the appropriate response is generated</a:t>
            </a:r>
            <a:endParaRPr lang="en-US" sz="1800" smtClean="0">
              <a:ea typeface="ＭＳ Ｐゴシック" pitchFamily="-108" charset="-128"/>
              <a:cs typeface="Times New Roman" pitchFamily="-108" charset="0"/>
            </a:endParaRPr>
          </a:p>
          <a:p>
            <a:pPr eaLnBrk="1" hangingPunct="1"/>
            <a:endParaRPr lang="en-US" sz="1800" smtClean="0">
              <a:ea typeface="ＭＳ Ｐゴシック" pitchFamily="-108" charset="-128"/>
            </a:endParaRPr>
          </a:p>
          <a:p>
            <a:pPr eaLnBrk="1" hangingPunct="1"/>
            <a:r>
              <a:rPr lang="en-US" sz="2400" smtClean="0">
                <a:ea typeface="ＭＳ Ｐゴシック" pitchFamily="-108" charset="-128"/>
              </a:rPr>
              <a:t>Status: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-108" charset="-128"/>
              </a:rPr>
              <a:t>Requirements and prototyping for internal collaboration (Phase I):  Complete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-108" charset="-128"/>
              </a:rPr>
              <a:t>Production design and development (Phase 1):  In progress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-108" charset="-128"/>
              </a:rPr>
              <a:t>Phase II (External Collaboration) requirements definition:  In progress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>
              <a:ea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-108" charset="-128"/>
              </a:rPr>
              <a:t>Schedule/Milestones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-108" charset="-128"/>
              </a:rPr>
              <a:t>Initial Resource Plan and Schedule:  January, 2012 (Complete)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-108" charset="-128"/>
              </a:rPr>
              <a:t>IOC Deployment Target:  Q4FY12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-108" charset="-128"/>
              </a:rPr>
              <a:t>FOC Deployment Target: Q1FY15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sz="2400" smtClean="0">
              <a:ea typeface="ＭＳ Ｐゴシック" pitchFamily="-108" charset="-128"/>
            </a:endParaRPr>
          </a:p>
          <a:p>
            <a:pPr lvl="1"/>
            <a:endParaRPr lang="en-US" sz="1800" smtClean="0">
              <a:ea typeface="ＭＳ Ｐゴシック" pitchFamily="-108" charset="-128"/>
            </a:endParaRPr>
          </a:p>
        </p:txBody>
      </p:sp>
      <p:sp>
        <p:nvSpPr>
          <p:cNvPr id="34819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15E954-097C-4D78-82FE-FD1745051F42}" type="slidenum">
              <a:rPr lang="en-US" sz="1200">
                <a:solidFill>
                  <a:srgbClr val="000000"/>
                </a:solidFill>
              </a:rPr>
              <a:pPr algn="r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4770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ea typeface="ＭＳ Ｐゴシック" pitchFamily="-108" charset="-128"/>
              </a:rPr>
              <a:t>AWIPS II Extended Projects</a:t>
            </a:r>
            <a:br>
              <a:rPr lang="en-US" smtClean="0">
                <a:solidFill>
                  <a:schemeClr val="tx1"/>
                </a:solidFill>
                <a:ea typeface="ＭＳ Ｐゴシック" pitchFamily="-108" charset="-128"/>
              </a:rPr>
            </a:br>
            <a:endParaRPr lang="en-US" sz="2000" smtClean="0">
              <a:solidFill>
                <a:schemeClr val="tx1"/>
              </a:solidFill>
              <a:ea typeface="ＭＳ Ｐゴシック" pitchFamily="-108" charset="-128"/>
            </a:endParaRPr>
          </a:p>
        </p:txBody>
      </p:sp>
      <p:sp>
        <p:nvSpPr>
          <p:cNvPr id="34824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495425"/>
            <a:ext cx="3124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4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B082E3-E49B-4EED-BC1B-A35E416B53B4}" type="slidenum">
              <a:rPr lang="en-US" sz="1200">
                <a:solidFill>
                  <a:srgbClr val="000000"/>
                </a:solidFill>
              </a:rPr>
              <a:pPr algn="r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4770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  <a:ea typeface="ＭＳ Ｐゴシック" pitchFamily="-108" charset="-128"/>
              </a:rPr>
              <a:t>Unidata Involvement</a:t>
            </a:r>
            <a:br>
              <a:rPr lang="en-US" smtClean="0">
                <a:solidFill>
                  <a:schemeClr val="tx1"/>
                </a:solidFill>
                <a:ea typeface="ＭＳ Ｐゴシック" pitchFamily="-108" charset="-128"/>
              </a:rPr>
            </a:br>
            <a:endParaRPr lang="en-US" sz="2000" smtClean="0">
              <a:solidFill>
                <a:schemeClr val="tx1"/>
              </a:solidFill>
              <a:ea typeface="ＭＳ Ｐゴシック" pitchFamily="-108" charset="-128"/>
            </a:endParaRPr>
          </a:p>
        </p:txBody>
      </p:sp>
      <p:sp>
        <p:nvSpPr>
          <p:cNvPr id="35847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sp>
        <p:nvSpPr>
          <p:cNvPr id="35848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99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200"/>
              <a:t>Unidata is actively engaged with the AWIPS Program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200"/>
              <a:t>Weekly Migration Telecons have continued over the past year and Unidata will now participate on all monthly NCEP AWIPS II Status briefs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200"/>
              <a:t>AWIPS II migration efforts high priority of NWS through FY13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200"/>
              <a:t>SIB is committed to assisting in software configuration and training forecasters and key personnel at Unidata in FY12 and FY13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200" b="1"/>
              <a:t>NCEP continues to view Unidata as a critical partner for NCEP’s total mission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2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200"/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i="1"/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i="1"/>
          </a:p>
          <a:p>
            <a:pPr marL="742950" lvl="1" indent="-285750" eaLnBrk="0" hangingPunct="0">
              <a:spcBef>
                <a:spcPct val="20000"/>
              </a:spcBef>
            </a:pPr>
            <a:endParaRPr lang="en-US" sz="1000" i="1"/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000" i="1"/>
          </a:p>
        </p:txBody>
      </p:sp>
      <p:pic>
        <p:nvPicPr>
          <p:cNvPr id="35849" name="Picture 5" descr="ncep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3340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5276850"/>
            <a:ext cx="12192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 txBox="1">
            <a:spLocks noChangeArrowheads="1"/>
          </p:cNvSpPr>
          <p:nvPr/>
        </p:nvSpPr>
        <p:spPr bwMode="auto">
          <a:xfrm>
            <a:off x="152400" y="13716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4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/>
              <a:t>NCEP is committed to our partnership with Unidata and the entire Unidata Community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/>
              <a:t>Despite slips in our migration schedule, NCEP is focused on delivering software that is reliable, stable, and expandable to meet the needs of our partners for the years to come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/>
              <a:t>National Center Perspective Overview will be given by NCEP AWIPS2 Development Team Lead David Plummer in late April 2012, date and time TBD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400"/>
          </a:p>
          <a:p>
            <a:pPr marL="800100" lvl="1" indent="-342900" eaLnBrk="0" hangingPunct="0">
              <a:spcBef>
                <a:spcPct val="20000"/>
              </a:spcBef>
            </a:pPr>
            <a:endParaRPr lang="en-US" b="1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848600" cy="1143000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-108" charset="-128"/>
              </a:rPr>
              <a:t>Final Thoughts…</a:t>
            </a:r>
            <a:endParaRPr lang="en-US" sz="2000" smtClean="0">
              <a:ea typeface="ＭＳ Ｐゴシック" pitchFamily="-108" charset="-128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0CFE70-1DD3-45EB-B7D1-F4B84634DA48}" type="slidenum">
              <a:rPr lang="en-US" sz="1200">
                <a:solidFill>
                  <a:srgbClr val="000000"/>
                </a:solidFill>
              </a:rPr>
              <a:pPr algn="r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71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pic>
        <p:nvPicPr>
          <p:cNvPr id="36873" name="Picture 9" descr="H:\Variance\20120123_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4000" y="4210050"/>
            <a:ext cx="3022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733800"/>
            <a:ext cx="70866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-108" charset="-128"/>
              </a:rPr>
              <a:t>AWIPS II “Big Picture”</a:t>
            </a:r>
            <a:br>
              <a:rPr lang="en-US" smtClean="0">
                <a:ea typeface="ＭＳ Ｐゴシック" pitchFamily="-108" charset="-128"/>
              </a:rPr>
            </a:br>
            <a:r>
              <a:rPr lang="en-US" smtClean="0">
                <a:ea typeface="ＭＳ Ｐゴシック" pitchFamily="-108" charset="-128"/>
              </a:rPr>
              <a:t>Migration Schedule</a:t>
            </a: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0F0918-649D-46F6-8C8B-DC03F613B027}" type="slidenum">
              <a:rPr lang="en-US" sz="1200">
                <a:solidFill>
                  <a:srgbClr val="000000"/>
                </a:solidFill>
              </a:rPr>
              <a:pPr algn="r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91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Content Placeholder 2"/>
          <p:cNvSpPr txBox="1">
            <a:spLocks/>
          </p:cNvSpPr>
          <p:nvPr/>
        </p:nvSpPr>
        <p:spPr bwMode="auto">
          <a:xfrm>
            <a:off x="152400" y="1447800"/>
            <a:ext cx="8991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/>
              <a:t>AWIPS I to AWIPS II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600"/>
              <a:t>WWB NCEP Centers have signed off on AWIPS II to replace AWIPS I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600"/>
              <a:t>AWC and SPC are both in FOTE and plan to remove AWIPS I in June/July 2012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600"/>
              <a:t>NHC does not enter FOTE until December and SWPC does not have AWIPS I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6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/>
              <a:t>NAWIPS to AWIPS II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600"/>
              <a:t>Transition will occur on a Center-by-Center basis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600"/>
              <a:t>Climate Prediction Center is expected to transition during Winter 2013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6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>
            <a:off x="2209800" y="4114800"/>
            <a:ext cx="0" cy="2362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3305175" y="3700463"/>
            <a:ext cx="4286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Oct</a:t>
            </a: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714375" y="3700463"/>
            <a:ext cx="4286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Oct</a:t>
            </a:r>
          </a:p>
        </p:txBody>
      </p:sp>
      <p:sp>
        <p:nvSpPr>
          <p:cNvPr id="16396" name="TextBox 15"/>
          <p:cNvSpPr txBox="1">
            <a:spLocks noChangeArrowheads="1"/>
          </p:cNvSpPr>
          <p:nvPr/>
        </p:nvSpPr>
        <p:spPr bwMode="auto">
          <a:xfrm>
            <a:off x="5895975" y="3700463"/>
            <a:ext cx="4286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Oct</a:t>
            </a: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-108" charset="-128"/>
              </a:rPr>
              <a:t>Let’s Compare…</a:t>
            </a:r>
            <a:br>
              <a:rPr lang="en-US" smtClean="0">
                <a:ea typeface="ＭＳ Ｐゴシック" pitchFamily="-108" charset="-128"/>
              </a:rPr>
            </a:br>
            <a:r>
              <a:rPr lang="en-US" smtClean="0">
                <a:ea typeface="ＭＳ Ｐゴシック" pitchFamily="-108" charset="-128"/>
              </a:rPr>
              <a:t>AWIPS I Schedule</a:t>
            </a:r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2F29DD-42DE-40CF-BF20-A03ED76EE807}" type="slidenum">
              <a:rPr lang="en-US" sz="1200">
                <a:solidFill>
                  <a:srgbClr val="000000"/>
                </a:solidFill>
              </a:rPr>
              <a:pPr algn="r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4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graphicFrame>
        <p:nvGraphicFramePr>
          <p:cNvPr id="14" name="Group 56"/>
          <p:cNvGraphicFramePr>
            <a:graphicFrameLocks noGrp="1"/>
          </p:cNvGraphicFramePr>
          <p:nvPr/>
        </p:nvGraphicFramePr>
        <p:xfrm>
          <a:off x="685800" y="1828800"/>
          <a:ext cx="7848600" cy="1848016"/>
        </p:xfrm>
        <a:graphic>
          <a:graphicData uri="http://schemas.openxmlformats.org/drawingml/2006/table">
            <a:tbl>
              <a:tblPr/>
              <a:tblGrid>
                <a:gridCol w="4668838"/>
                <a:gridCol w="3179762"/>
              </a:tblGrid>
              <a:tr h="396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NWS AWIPS II 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Schedule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5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System OTE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Jan – July 2011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35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Field OTE including National Centers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July – October 2011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6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Begin National Deployment (WFOs + NCs)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October 2011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1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Unidata to Receive AWIPS II 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Winter 2011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56"/>
          <p:cNvGraphicFramePr>
            <a:graphicFrameLocks noGrp="1"/>
          </p:cNvGraphicFramePr>
          <p:nvPr/>
        </p:nvGraphicFramePr>
        <p:xfrm>
          <a:off x="685800" y="4214813"/>
          <a:ext cx="7848600" cy="2262326"/>
        </p:xfrm>
        <a:graphic>
          <a:graphicData uri="http://schemas.openxmlformats.org/drawingml/2006/table">
            <a:tbl>
              <a:tblPr/>
              <a:tblGrid>
                <a:gridCol w="4668838"/>
                <a:gridCol w="3179762"/>
              </a:tblGrid>
              <a:tr h="39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NWS AWIPS II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Schedule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5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System OTE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Jan –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November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2011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35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Field OTE including National Centers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Nov 2011 – June 2013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6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Begin National Deployment (WFOs + NCs)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Combined with FOTE above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14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Unidata to Receive AWIPS II 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Winter 2011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14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Unidata Users to Receive AWIPS II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Spring 2013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17459" name="TextBox 15"/>
          <p:cNvSpPr txBox="1">
            <a:spLocks noChangeArrowheads="1"/>
          </p:cNvSpPr>
          <p:nvPr/>
        </p:nvSpPr>
        <p:spPr bwMode="auto">
          <a:xfrm>
            <a:off x="1828800" y="1371600"/>
            <a:ext cx="581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APRIL 2011 </a:t>
            </a:r>
            <a:r>
              <a:rPr lang="en-US" sz="2000" b="1"/>
              <a:t>Unidata Users Committee Meeting</a:t>
            </a:r>
          </a:p>
        </p:txBody>
      </p:sp>
      <p:sp>
        <p:nvSpPr>
          <p:cNvPr id="17460" name="TextBox 16"/>
          <p:cNvSpPr txBox="1">
            <a:spLocks noChangeArrowheads="1"/>
          </p:cNvSpPr>
          <p:nvPr/>
        </p:nvSpPr>
        <p:spPr bwMode="auto">
          <a:xfrm>
            <a:off x="1828800" y="3810000"/>
            <a:ext cx="581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APRIL 2012 </a:t>
            </a:r>
            <a:r>
              <a:rPr lang="en-US" sz="2000" b="1"/>
              <a:t>Unidata Users Committee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-108" charset="-128"/>
              </a:rPr>
              <a:t>Let’s Compare…</a:t>
            </a:r>
            <a:br>
              <a:rPr lang="en-US" smtClean="0">
                <a:ea typeface="ＭＳ Ｐゴシック" pitchFamily="-108" charset="-128"/>
              </a:rPr>
            </a:br>
            <a:r>
              <a:rPr lang="en-US" smtClean="0">
                <a:ea typeface="ＭＳ Ｐゴシック" pitchFamily="-108" charset="-128"/>
              </a:rPr>
              <a:t>NAWIPS Schedule</a:t>
            </a: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BD149C-79D8-49C2-839C-5AF7DAEB9E1E}" type="slidenum">
              <a:rPr lang="en-US" sz="1200">
                <a:solidFill>
                  <a:srgbClr val="000000"/>
                </a:solidFill>
              </a:rPr>
              <a:pPr algn="r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8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graphicFrame>
        <p:nvGraphicFramePr>
          <p:cNvPr id="14" name="Group 56"/>
          <p:cNvGraphicFramePr>
            <a:graphicFrameLocks noGrp="1"/>
          </p:cNvGraphicFramePr>
          <p:nvPr/>
        </p:nvGraphicFramePr>
        <p:xfrm>
          <a:off x="685800" y="1828800"/>
          <a:ext cx="7848600" cy="2092326"/>
        </p:xfrm>
        <a:graphic>
          <a:graphicData uri="http://schemas.openxmlformats.org/drawingml/2006/table">
            <a:tbl>
              <a:tblPr/>
              <a:tblGrid>
                <a:gridCol w="4668838"/>
                <a:gridCol w="3179762"/>
              </a:tblGrid>
              <a:tr h="39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NWS AWIPS II NCP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Schedule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5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NCP Code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Baselined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 in AWIPS II by RTS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May 2011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79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Forecaster Integration Testing Schedule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(Phases One / Two / Three)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Feb 2011 / June 2011 / unknown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6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Establishing Non-SBN Data Flow to AWIPS II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Proposed method submitted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1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Removal of NAWIPS at NCEP Centers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Finished by September 2012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56"/>
          <p:cNvGraphicFramePr>
            <a:graphicFrameLocks noGrp="1"/>
          </p:cNvGraphicFramePr>
          <p:nvPr/>
        </p:nvGraphicFramePr>
        <p:xfrm>
          <a:off x="685800" y="4476750"/>
          <a:ext cx="7848600" cy="1848016"/>
        </p:xfrm>
        <a:graphic>
          <a:graphicData uri="http://schemas.openxmlformats.org/drawingml/2006/table">
            <a:tbl>
              <a:tblPr/>
              <a:tblGrid>
                <a:gridCol w="4668838"/>
                <a:gridCol w="3179762"/>
              </a:tblGrid>
              <a:tr h="396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NWS AWIPS II NCP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Schedule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5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NCP Code Baselined in AWIPS II by RTS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January 2012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35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Phase One / Phase Two FIT  / Phase Three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Feb 2011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/ Nov 2011 / Oct 2012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66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Establishing Non-SBN Data Flow to AWIPS II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Oct 2011 (NTBN) / June 2012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41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Removal of NAWIPS at NCEP Centers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8" charset="-128"/>
                        </a:rPr>
                        <a:t>Jan – Dec 2013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18480" name="TextBox 15"/>
          <p:cNvSpPr txBox="1">
            <a:spLocks noChangeArrowheads="1"/>
          </p:cNvSpPr>
          <p:nvPr/>
        </p:nvSpPr>
        <p:spPr bwMode="auto">
          <a:xfrm>
            <a:off x="1828800" y="1371600"/>
            <a:ext cx="581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APRIL 2011 </a:t>
            </a:r>
            <a:r>
              <a:rPr lang="en-US" sz="2000" b="1"/>
              <a:t>Unidata Users Committee Meeting</a:t>
            </a:r>
          </a:p>
        </p:txBody>
      </p:sp>
      <p:sp>
        <p:nvSpPr>
          <p:cNvPr id="18481" name="TextBox 16"/>
          <p:cNvSpPr txBox="1">
            <a:spLocks noChangeArrowheads="1"/>
          </p:cNvSpPr>
          <p:nvPr/>
        </p:nvSpPr>
        <p:spPr bwMode="auto">
          <a:xfrm>
            <a:off x="1828800" y="4095750"/>
            <a:ext cx="581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APRIL 2012 </a:t>
            </a:r>
            <a:r>
              <a:rPr lang="en-US" sz="2000" b="1"/>
              <a:t>Unidata Users Committee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7021513" y="5105400"/>
            <a:ext cx="1512887" cy="1562100"/>
            <a:chOff x="1609725" y="4953000"/>
            <a:chExt cx="1314450" cy="1095375"/>
          </a:xfrm>
        </p:grpSpPr>
        <p:pic>
          <p:nvPicPr>
            <p:cNvPr id="19476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9725" y="4953000"/>
              <a:ext cx="1314450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"/>
            <p:cNvSpPr/>
            <p:nvPr/>
          </p:nvSpPr>
          <p:spPr>
            <a:xfrm>
              <a:off x="1829030" y="5258013"/>
              <a:ext cx="914461" cy="533216"/>
            </a:xfrm>
            <a:prstGeom prst="ellipse">
              <a:avLst/>
            </a:prstGeom>
            <a:solidFill>
              <a:srgbClr val="FF0000">
                <a:alpha val="1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3F6724-EC7E-49CF-8542-DF4969D3B6AA}" type="slidenum">
              <a:rPr lang="en-US" sz="1200">
                <a:solidFill>
                  <a:srgbClr val="000000"/>
                </a:solidFill>
              </a:rPr>
              <a:pPr algn="r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2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Content Placeholder 2"/>
          <p:cNvSpPr txBox="1">
            <a:spLocks/>
          </p:cNvSpPr>
          <p:nvPr/>
        </p:nvSpPr>
        <p:spPr bwMode="auto">
          <a:xfrm>
            <a:off x="3733800" y="1219200"/>
            <a:ext cx="51816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800"/>
          </a:p>
          <a:p>
            <a:pPr marL="3429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The overall migration effort has taken significantly longer than originally planned at both the NWS and NCEP levels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8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600"/>
              <a:t>Delays in the National Migration Program have resulted in delays in the NCP migration and integration of the code by Raytheon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0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kern="0">
                <a:solidFill>
                  <a:schemeClr val="tx2"/>
                </a:solidFill>
                <a:latin typeface="+mj-lt"/>
                <a:cs typeface="ＭＳ Ｐゴシック" pitchFamily="-108" charset="-128"/>
              </a:rPr>
              <a:t>AWIPS II Migration</a:t>
            </a:r>
            <a:br>
              <a:rPr lang="en-US" sz="3600" b="1" kern="0">
                <a:solidFill>
                  <a:schemeClr val="tx2"/>
                </a:solidFill>
                <a:latin typeface="+mj-lt"/>
                <a:cs typeface="ＭＳ Ｐゴシック" pitchFamily="-108" charset="-128"/>
              </a:rPr>
            </a:br>
            <a:r>
              <a:rPr lang="en-US" sz="3600" b="1" kern="0">
                <a:solidFill>
                  <a:schemeClr val="tx2"/>
                </a:solidFill>
                <a:latin typeface="+mj-lt"/>
                <a:cs typeface="ＭＳ Ｐゴシック" pitchFamily="-108" charset="-128"/>
              </a:rPr>
              <a:t>Risk Assessment</a:t>
            </a:r>
            <a:endParaRPr lang="en-US" sz="3600" b="1" kern="0" dirty="0">
              <a:solidFill>
                <a:schemeClr val="tx2"/>
              </a:solidFill>
              <a:latin typeface="+mj-lt"/>
              <a:cs typeface="ＭＳ Ｐゴシック" pitchFamily="-108" charset="-128"/>
            </a:endParaRPr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668838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8" y="46577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5" descr="ncep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5529263"/>
            <a:ext cx="13319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6477000" y="5973763"/>
            <a:ext cx="6858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4050" y="3351213"/>
            <a:ext cx="1617663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988" y="1600200"/>
            <a:ext cx="321151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TextBox 24"/>
          <p:cNvSpPr txBox="1">
            <a:spLocks noChangeArrowheads="1"/>
          </p:cNvSpPr>
          <p:nvPr/>
        </p:nvSpPr>
        <p:spPr bwMode="auto">
          <a:xfrm>
            <a:off x="5778500" y="5033963"/>
            <a:ext cx="2052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NCP Performance</a:t>
            </a:r>
          </a:p>
        </p:txBody>
      </p:sp>
      <p:sp>
        <p:nvSpPr>
          <p:cNvPr id="19473" name="TextBox 25"/>
          <p:cNvSpPr txBox="1">
            <a:spLocks noChangeArrowheads="1"/>
          </p:cNvSpPr>
          <p:nvPr/>
        </p:nvSpPr>
        <p:spPr bwMode="auto">
          <a:xfrm>
            <a:off x="1447800" y="6183313"/>
            <a:ext cx="1681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NCWCP Move</a:t>
            </a:r>
          </a:p>
        </p:txBody>
      </p:sp>
      <p:pic>
        <p:nvPicPr>
          <p:cNvPr id="19474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19625" y="3338513"/>
            <a:ext cx="2157413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Content Placeholder 2"/>
          <p:cNvSpPr txBox="1">
            <a:spLocks/>
          </p:cNvSpPr>
          <p:nvPr/>
        </p:nvSpPr>
        <p:spPr bwMode="auto">
          <a:xfrm>
            <a:off x="114300" y="3430588"/>
            <a:ext cx="46482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8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600"/>
              <a:t>32-bit vs. 64-bit  requirement lies mostly with     NCP data set size and usage, and the Gridded Forecast Editor (GFE)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8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Chart 15"/>
          <p:cNvGraphicFramePr>
            <a:graphicFrameLocks/>
          </p:cNvGraphicFramePr>
          <p:nvPr/>
        </p:nvGraphicFramePr>
        <p:xfrm>
          <a:off x="285750" y="1616075"/>
          <a:ext cx="5621338" cy="3744913"/>
        </p:xfrm>
        <a:graphic>
          <a:graphicData uri="http://schemas.openxmlformats.org/presentationml/2006/ole">
            <p:oleObj spid="_x0000_s20482" r:id="rId4" imgW="5620999" imgH="3743268" progId="Excel.Chart.8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1316038" y="1793875"/>
            <a:ext cx="969962" cy="2854325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1793875"/>
            <a:ext cx="762000" cy="2863850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0800"/>
            <a:ext cx="8534400" cy="1320800"/>
          </a:xfrm>
        </p:spPr>
        <p:txBody>
          <a:bodyPr/>
          <a:lstStyle/>
          <a:p>
            <a:pPr algn="ctr" eaLnBrk="1" hangingPunct="1"/>
            <a:r>
              <a:rPr lang="en-US" smtClean="0">
                <a:ea typeface="ＭＳ Ｐゴシック" pitchFamily="-108" charset="-128"/>
              </a:rPr>
              <a:t>Status of </a:t>
            </a:r>
            <a:br>
              <a:rPr lang="en-US" smtClean="0">
                <a:ea typeface="ＭＳ Ｐゴシック" pitchFamily="-108" charset="-128"/>
              </a:rPr>
            </a:br>
            <a:r>
              <a:rPr lang="en-US" smtClean="0">
                <a:ea typeface="ＭＳ Ｐゴシック" pitchFamily="-108" charset="-128"/>
              </a:rPr>
              <a:t>Trouble Ticket Reports</a:t>
            </a:r>
            <a:endParaRPr lang="en-US" sz="2000" smtClean="0">
              <a:ea typeface="ＭＳ Ｐゴシック" pitchFamily="-108" charset="-128"/>
            </a:endParaRP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8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5894388" y="1600200"/>
            <a:ext cx="29448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0000"/>
                </a:solidFill>
              </a:rPr>
              <a:t>As of 26 March 2012</a:t>
            </a:r>
          </a:p>
          <a:p>
            <a:pPr>
              <a:buFont typeface="Arial" charset="0"/>
              <a:buChar char="•"/>
            </a:pPr>
            <a:endParaRPr lang="en-US" sz="160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407 TTRs Open</a:t>
            </a:r>
          </a:p>
          <a:p>
            <a:pPr>
              <a:buFont typeface="Arial" charset="0"/>
              <a:buChar char="•"/>
            </a:pPr>
            <a:endParaRPr lang="en-US" sz="70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267 CHM - Critical (78), High (76), Major (113)</a:t>
            </a:r>
          </a:p>
          <a:p>
            <a:pPr>
              <a:buFont typeface="Arial" charset="0"/>
              <a:buChar char="•"/>
            </a:pPr>
            <a:endParaRPr lang="en-US" sz="70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128 Ready for Retest</a:t>
            </a:r>
          </a:p>
          <a:p>
            <a:pPr>
              <a:buFont typeface="Arial" charset="0"/>
              <a:buChar char="•"/>
            </a:pPr>
            <a:endParaRPr lang="en-US" sz="70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 0 Not adjudicated</a:t>
            </a:r>
          </a:p>
          <a:p>
            <a:pPr>
              <a:buFont typeface="Arial" charset="0"/>
              <a:buChar char="•"/>
            </a:pPr>
            <a:endParaRPr lang="en-US" sz="70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Projected “fix rate” of 10 per week, 5 per week during move to NCWCP</a:t>
            </a:r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January 2012</a:t>
            </a:r>
          </a:p>
        </p:txBody>
      </p:sp>
      <p:sp>
        <p:nvSpPr>
          <p:cNvPr id="20491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FA8C64-B381-4B7E-A6DD-06874B27A414}" type="slidenum">
              <a:rPr lang="en-US" sz="1200">
                <a:solidFill>
                  <a:srgbClr val="000000"/>
                </a:solidFill>
              </a:rPr>
              <a:pPr algn="r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492" name="TextBox 1"/>
          <p:cNvSpPr txBox="1">
            <a:spLocks noChangeArrowheads="1"/>
          </p:cNvSpPr>
          <p:nvPr/>
        </p:nvSpPr>
        <p:spPr bwMode="auto">
          <a:xfrm>
            <a:off x="1219200" y="2438400"/>
            <a:ext cx="485775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 b="1"/>
              <a:t>AWC</a:t>
            </a:r>
            <a:endParaRPr lang="en-US" sz="1000" b="1"/>
          </a:p>
        </p:txBody>
      </p:sp>
      <p:sp>
        <p:nvSpPr>
          <p:cNvPr id="20493" name="TextBox 12"/>
          <p:cNvSpPr txBox="1">
            <a:spLocks noChangeArrowheads="1"/>
          </p:cNvSpPr>
          <p:nvPr/>
        </p:nvSpPr>
        <p:spPr bwMode="auto">
          <a:xfrm>
            <a:off x="1482725" y="1793875"/>
            <a:ext cx="65087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 b="1"/>
              <a:t>NHC, SPC</a:t>
            </a:r>
          </a:p>
          <a:p>
            <a:pPr algn="ctr"/>
            <a:r>
              <a:rPr lang="en-US" sz="700" b="1"/>
              <a:t>CPC, PR, Unidata</a:t>
            </a:r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695325" y="2971800"/>
            <a:ext cx="75247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 b="1"/>
              <a:t>HPC, OPC, NESDIS, SDM, NHC</a:t>
            </a:r>
          </a:p>
        </p:txBody>
      </p:sp>
      <p:sp>
        <p:nvSpPr>
          <p:cNvPr id="20495" name="TextBox 2"/>
          <p:cNvSpPr txBox="1">
            <a:spLocks noChangeArrowheads="1"/>
          </p:cNvSpPr>
          <p:nvPr/>
        </p:nvSpPr>
        <p:spPr bwMode="auto">
          <a:xfrm>
            <a:off x="446088" y="5322888"/>
            <a:ext cx="8393112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TTRs Classified as Critical / High/ Major (CHM)</a:t>
            </a:r>
          </a:p>
          <a:p>
            <a:pPr algn="ctr"/>
            <a:r>
              <a:rPr lang="en-US" sz="1400" b="1"/>
              <a:t>Repeatable problem that prevents or compromises the delivery of products or services </a:t>
            </a:r>
          </a:p>
          <a:p>
            <a:endParaRPr lang="en-US" sz="800" b="1"/>
          </a:p>
          <a:p>
            <a:r>
              <a:rPr lang="en-US" sz="1100" b="1"/>
              <a:t>Critical</a:t>
            </a:r>
            <a:r>
              <a:rPr lang="en-US" sz="1100"/>
              <a:t> -  No alternate solution is available.</a:t>
            </a:r>
          </a:p>
          <a:p>
            <a:r>
              <a:rPr lang="en-US" sz="1100" b="1"/>
              <a:t>High</a:t>
            </a:r>
            <a:r>
              <a:rPr lang="en-US" sz="1100"/>
              <a:t> -   A temporary workaround is available, but is too cumbersome or workload intensive to sustain operations.</a:t>
            </a:r>
          </a:p>
          <a:p>
            <a:r>
              <a:rPr lang="en-US" sz="1100" b="1"/>
              <a:t>Major</a:t>
            </a:r>
            <a:r>
              <a:rPr lang="en-US" sz="1100"/>
              <a:t> - A workaround is available to allow continuation of operations; however,  workaround not acceptable for software acceptance.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667000" y="1793875"/>
            <a:ext cx="0" cy="28225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0800"/>
            <a:ext cx="8534400" cy="1320800"/>
          </a:xfrm>
        </p:spPr>
        <p:txBody>
          <a:bodyPr/>
          <a:lstStyle/>
          <a:p>
            <a:pPr algn="ctr" eaLnBrk="1" hangingPunct="1"/>
            <a:r>
              <a:rPr lang="en-US" smtClean="0">
                <a:ea typeface="ＭＳ Ｐゴシック" pitchFamily="-108" charset="-128"/>
              </a:rPr>
              <a:t>Distribution of </a:t>
            </a:r>
            <a:br>
              <a:rPr lang="en-US" smtClean="0">
                <a:ea typeface="ＭＳ Ｐゴシック" pitchFamily="-108" charset="-128"/>
              </a:rPr>
            </a:br>
            <a:r>
              <a:rPr lang="en-US" smtClean="0">
                <a:ea typeface="ＭＳ Ｐゴシック" pitchFamily="-108" charset="-128"/>
              </a:rPr>
              <a:t>Trouble Ticket Reports</a:t>
            </a:r>
            <a:endParaRPr lang="en-US" sz="2000" smtClean="0">
              <a:ea typeface="ＭＳ Ｐゴシック" pitchFamily="-108" charset="-128"/>
            </a:endParaRPr>
          </a:p>
        </p:txBody>
      </p:sp>
      <p:sp>
        <p:nvSpPr>
          <p:cNvPr id="2150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9B554E-E7C0-47BA-9330-44F2871EE692}" type="slidenum">
              <a:rPr lang="en-US" sz="1200">
                <a:solidFill>
                  <a:srgbClr val="000000"/>
                </a:solidFill>
              </a:rPr>
              <a:pPr algn="r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511" name="TextBox 2"/>
          <p:cNvSpPr txBox="1">
            <a:spLocks noChangeArrowheads="1"/>
          </p:cNvSpPr>
          <p:nvPr/>
        </p:nvSpPr>
        <p:spPr bwMode="auto">
          <a:xfrm>
            <a:off x="522288" y="5410200"/>
            <a:ext cx="8393112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TTRs Classified as Critical / High / Major (CHM)</a:t>
            </a:r>
          </a:p>
          <a:p>
            <a:pPr algn="ctr"/>
            <a:r>
              <a:rPr lang="en-US" sz="1400" b="1"/>
              <a:t>Repeatable problem that prevents or compromises the delivery of products or services </a:t>
            </a:r>
          </a:p>
          <a:p>
            <a:endParaRPr lang="en-US" sz="800" b="1"/>
          </a:p>
          <a:p>
            <a:r>
              <a:rPr lang="en-US" sz="1100" b="1"/>
              <a:t>Critical</a:t>
            </a:r>
            <a:r>
              <a:rPr lang="en-US" sz="1100"/>
              <a:t> -  No alternate solution is available.</a:t>
            </a:r>
          </a:p>
          <a:p>
            <a:r>
              <a:rPr lang="en-US" sz="1100" b="1"/>
              <a:t>High</a:t>
            </a:r>
            <a:r>
              <a:rPr lang="en-US" sz="1100"/>
              <a:t> -   A temporary workaround is available, but is too cumbersome or workload intensive to sustain operations.</a:t>
            </a:r>
          </a:p>
          <a:p>
            <a:r>
              <a:rPr lang="en-US" sz="1100" b="1"/>
              <a:t>Major</a:t>
            </a:r>
            <a:r>
              <a:rPr lang="en-US" sz="1100"/>
              <a:t> - A workaround is available to allow continuation of operations; however,  workaround not acceptable for software acceptance.</a:t>
            </a:r>
          </a:p>
        </p:txBody>
      </p:sp>
      <p:sp>
        <p:nvSpPr>
          <p:cNvPr id="21512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pic>
        <p:nvPicPr>
          <p:cNvPr id="215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374775"/>
            <a:ext cx="64801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smtClean="0">
                <a:ea typeface="ＭＳ Ｐゴシック" pitchFamily="-108" charset="-128"/>
              </a:rPr>
              <a:t>AWIPS II / GEMPAK</a:t>
            </a:r>
            <a:br>
              <a:rPr lang="en-US" smtClean="0">
                <a:ea typeface="ＭＳ Ｐゴシック" pitchFamily="-108" charset="-128"/>
              </a:rPr>
            </a:br>
            <a:r>
              <a:rPr lang="en-US" smtClean="0">
                <a:ea typeface="ＭＳ Ｐゴシック" pitchFamily="-108" charset="-128"/>
              </a:rPr>
              <a:t> Software Release Guidelines</a:t>
            </a: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2694A1-4F6E-41A8-AABF-A3799FEE1338}" type="slidenum">
              <a:rPr lang="en-US" sz="1200">
                <a:solidFill>
                  <a:srgbClr val="000000"/>
                </a:solidFill>
              </a:rPr>
              <a:pPr algn="r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4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76200" y="64770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US" sz="1000">
                <a:solidFill>
                  <a:srgbClr val="363636"/>
                </a:solidFill>
                <a:latin typeface="Tahoma" pitchFamily="-108" charset="0"/>
              </a:rPr>
              <a:t>AWIPS II Status – Unidata Users Committee April 2012</a:t>
            </a: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0"/>
            <a:ext cx="3521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2963" y="1489075"/>
            <a:ext cx="2865437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Rectangle 1"/>
          <p:cNvSpPr>
            <a:spLocks noChangeArrowheads="1"/>
          </p:cNvSpPr>
          <p:nvPr/>
        </p:nvSpPr>
        <p:spPr bwMode="auto">
          <a:xfrm>
            <a:off x="-374650" y="1371600"/>
            <a:ext cx="63944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/>
              <a:t>GEMPAK will be considered a </a:t>
            </a:r>
          </a:p>
          <a:p>
            <a:pPr algn="ctr">
              <a:spcBef>
                <a:spcPct val="20000"/>
              </a:spcBef>
            </a:pPr>
            <a:r>
              <a:rPr lang="en-US" sz="2000" b="1"/>
              <a:t>“local application” for AWIPS II </a:t>
            </a:r>
          </a:p>
          <a:p>
            <a:pPr lvl="1">
              <a:spcBef>
                <a:spcPct val="20000"/>
              </a:spcBef>
            </a:pPr>
            <a:r>
              <a:rPr lang="en-US" sz="1600"/>
              <a:t>NCO will continue to support GEMPAK code indefinitely /until further notice</a:t>
            </a:r>
          </a:p>
          <a:p>
            <a:pPr lvl="1">
              <a:spcBef>
                <a:spcPct val="20000"/>
              </a:spcBef>
            </a:pPr>
            <a:endParaRPr lang="en-US" sz="800"/>
          </a:p>
          <a:p>
            <a:pPr lvl="1">
              <a:spcBef>
                <a:spcPct val="20000"/>
              </a:spcBef>
            </a:pPr>
            <a:r>
              <a:rPr lang="en-US" sz="1600"/>
              <a:t>Routines are being reworked to ensure the GEMPAK libraries can read data from either the AWIPS II Data Base or GEMPAK format files</a:t>
            </a:r>
          </a:p>
        </p:txBody>
      </p:sp>
      <p:sp>
        <p:nvSpPr>
          <p:cNvPr id="22539" name="Rectangle 2"/>
          <p:cNvSpPr>
            <a:spLocks noChangeArrowheads="1"/>
          </p:cNvSpPr>
          <p:nvPr/>
        </p:nvSpPr>
        <p:spPr bwMode="auto">
          <a:xfrm>
            <a:off x="3886200" y="3994150"/>
            <a:ext cx="54864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/>
              <a:t>NCO will be uploading NCP to the AWIPS II baseline on    a monthly basis</a:t>
            </a:r>
          </a:p>
          <a:p>
            <a:pPr>
              <a:spcBef>
                <a:spcPct val="20000"/>
              </a:spcBef>
            </a:pPr>
            <a:endParaRPr lang="en-US" sz="800"/>
          </a:p>
          <a:p>
            <a:pPr>
              <a:spcBef>
                <a:spcPct val="20000"/>
              </a:spcBef>
            </a:pPr>
            <a:r>
              <a:rPr lang="en-US" sz="1600"/>
              <a:t>NCO mirrors RTS code from Dimensions (CM Tool) in                     Silver Spring</a:t>
            </a:r>
          </a:p>
          <a:p>
            <a:pPr>
              <a:spcBef>
                <a:spcPct val="20000"/>
              </a:spcBef>
            </a:pPr>
            <a:endParaRPr lang="en-US" sz="800"/>
          </a:p>
          <a:p>
            <a:pPr>
              <a:spcBef>
                <a:spcPct val="20000"/>
              </a:spcBef>
            </a:pPr>
            <a:r>
              <a:rPr lang="en-US" sz="1600"/>
              <a:t>Beginning with release 12.4.1, NCO anticipates the NCP code integrated with RTS code on a monthly basis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800"/>
          </a:p>
          <a:p>
            <a:pPr>
              <a:spcBef>
                <a:spcPct val="20000"/>
              </a:spcBef>
            </a:pPr>
            <a:r>
              <a:rPr lang="en-US" sz="1600"/>
              <a:t>Typically the NCP code will lag about 6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31095</TotalTime>
  <Words>2214</Words>
  <Application>Microsoft Office PowerPoint</Application>
  <PresentationFormat>On-screen Show (4:3)</PresentationFormat>
  <Paragraphs>424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ＭＳ Ｐゴシック</vt:lpstr>
      <vt:lpstr>Calibri</vt:lpstr>
      <vt:lpstr>Times New Roman</vt:lpstr>
      <vt:lpstr>Tahoma</vt:lpstr>
      <vt:lpstr>Default Design</vt:lpstr>
      <vt:lpstr>Microsoft Excel Chart</vt:lpstr>
      <vt:lpstr>NAWIPS Migration to AWIPS II Unidata Users Committee Meeting    </vt:lpstr>
      <vt:lpstr>NAWIPS/AWIPS II Activities  Since October</vt:lpstr>
      <vt:lpstr>AWIPS II “Big Picture” Migration Schedule</vt:lpstr>
      <vt:lpstr>Let’s Compare… AWIPS I Schedule</vt:lpstr>
      <vt:lpstr>Let’s Compare… NAWIPS Schedule</vt:lpstr>
      <vt:lpstr>Slide 6</vt:lpstr>
      <vt:lpstr>Status of  Trouble Ticket Reports</vt:lpstr>
      <vt:lpstr>Distribution of  Trouble Ticket Reports</vt:lpstr>
      <vt:lpstr>AWIPS II / GEMPAK  Software Release Guidelines</vt:lpstr>
      <vt:lpstr>AWIPS II Release Schedule</vt:lpstr>
      <vt:lpstr>GEMPAK / AWIPS II  DB Compatibility Schedule</vt:lpstr>
      <vt:lpstr>Slide 12</vt:lpstr>
      <vt:lpstr>Planned AWIPS II  FY12Q4 Tasks</vt:lpstr>
      <vt:lpstr>Forecaster Integration Test  Status</vt:lpstr>
      <vt:lpstr>National Center Perspective Performance Status</vt:lpstr>
      <vt:lpstr>National Center Perspective Performance Status </vt:lpstr>
      <vt:lpstr>AWIPS II Training </vt:lpstr>
      <vt:lpstr>NWS Training Division </vt:lpstr>
      <vt:lpstr>AWIPS II Extended Projects </vt:lpstr>
      <vt:lpstr>AWIPS II Extended Projects </vt:lpstr>
      <vt:lpstr>AWIPS II Extended Projects </vt:lpstr>
      <vt:lpstr>Unidata Involvement </vt:lpstr>
      <vt:lpstr>Final Thoughts…</vt:lpstr>
    </vt:vector>
  </TitlesOfParts>
  <Company>DOC/NOAA/NWS/NCEP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Assessment @ NCEP</dc:title>
  <dc:creator>MMainelli</dc:creator>
  <cp:lastModifiedBy>Linda Miller</cp:lastModifiedBy>
  <cp:revision>1340</cp:revision>
  <cp:lastPrinted>2012-03-30T12:46:10Z</cp:lastPrinted>
  <dcterms:created xsi:type="dcterms:W3CDTF">2012-03-29T02:48:58Z</dcterms:created>
  <dcterms:modified xsi:type="dcterms:W3CDTF">2012-04-02T12:57:23Z</dcterms:modified>
</cp:coreProperties>
</file>