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714" r:id="rId2"/>
  </p:sldMasterIdLst>
  <p:notesMasterIdLst>
    <p:notesMasterId r:id="rId21"/>
  </p:notesMasterIdLst>
  <p:handoutMasterIdLst>
    <p:handoutMasterId r:id="rId22"/>
  </p:handoutMasterIdLst>
  <p:sldIdLst>
    <p:sldId id="440" r:id="rId3"/>
    <p:sldId id="443" r:id="rId4"/>
    <p:sldId id="444" r:id="rId5"/>
    <p:sldId id="445" r:id="rId6"/>
    <p:sldId id="446" r:id="rId7"/>
    <p:sldId id="447" r:id="rId8"/>
    <p:sldId id="325" r:id="rId9"/>
    <p:sldId id="326" r:id="rId10"/>
    <p:sldId id="449" r:id="rId11"/>
    <p:sldId id="455" r:id="rId12"/>
    <p:sldId id="450" r:id="rId13"/>
    <p:sldId id="451" r:id="rId14"/>
    <p:sldId id="437" r:id="rId15"/>
    <p:sldId id="452" r:id="rId16"/>
    <p:sldId id="453" r:id="rId17"/>
    <p:sldId id="433" r:id="rId18"/>
    <p:sldId id="434" r:id="rId19"/>
    <p:sldId id="301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FF"/>
    <a:srgbClr val="CCFFCC"/>
    <a:srgbClr val="CCFF66"/>
    <a:srgbClr val="F3D565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4023" autoAdjust="0"/>
  </p:normalViewPr>
  <p:slideViewPr>
    <p:cSldViewPr snapToGrid="0" snapToObjects="1">
      <p:cViewPr varScale="1">
        <p:scale>
          <a:sx n="116" d="100"/>
          <a:sy n="116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12"/>
    </p:cViewPr>
  </p:sorterViewPr>
  <p:notesViewPr>
    <p:cSldViewPr snapToGrid="0" snapToObjects="1">
      <p:cViewPr varScale="1">
        <p:scale>
          <a:sx n="95" d="100"/>
          <a:sy n="95" d="100"/>
        </p:scale>
        <p:origin x="-2464" y="-10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99B8-0513-4EB5-9874-08634B344A57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8757-7AE9-49F6-82B9-1EDEEBA8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D1DD51-C636-484A-AA43-49207E904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DC99C-9126-4642-A3C6-542C373F87B1}" type="slidenum">
              <a:rPr lang="en-US"/>
              <a:pPr/>
              <a:t>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sz="1800" i="1" dirty="0" smtClean="0">
              <a:solidFill>
                <a:srgbClr val="800000"/>
              </a:solidFill>
              <a:latin typeface="Verdana" pitchFamily="8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67EEF-A00C-4CFD-9B39-511CF35E26DE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Both"/>
            </a:pPr>
            <a:r>
              <a:rPr lang="en-US" sz="1800" dirty="0"/>
              <a:t> Observing Systems and Models are driving bandwidth growth</a:t>
            </a:r>
          </a:p>
          <a:p>
            <a:pPr marL="685800" lvl="1" indent="-228600">
              <a:buFontTx/>
              <a:buAutoNum type="arabicParenBoth"/>
            </a:pPr>
            <a:r>
              <a:rPr lang="en-US" sz="1800" dirty="0"/>
              <a:t> Exponential growth over the next decade</a:t>
            </a:r>
          </a:p>
          <a:p>
            <a:pPr marL="228600" indent="-228600">
              <a:buFontTx/>
              <a:buAutoNum type="arabicParenBoth"/>
            </a:pPr>
            <a:r>
              <a:rPr lang="en-US" sz="1800" dirty="0"/>
              <a:t> IT Infrastructure Plan Supports Enabling the forecaster for Day 1 products</a:t>
            </a:r>
          </a:p>
          <a:p>
            <a:pPr marL="228600" indent="-228600">
              <a:buFontTx/>
              <a:buAutoNum type="arabicParenBoth"/>
            </a:pPr>
            <a:r>
              <a:rPr lang="en-US" sz="1800" dirty="0"/>
              <a:t> Cannot build anything more due to limitations</a:t>
            </a:r>
          </a:p>
          <a:p>
            <a:pPr marL="685800" lvl="1" indent="-228600">
              <a:buFontTx/>
              <a:buAutoNum type="arabicParenBoth"/>
            </a:pPr>
            <a:r>
              <a:rPr lang="en-US" sz="1800" dirty="0"/>
              <a:t> Planning vision </a:t>
            </a:r>
          </a:p>
          <a:p>
            <a:pPr marL="685800" lvl="1" indent="-228600">
              <a:buFontTx/>
              <a:buAutoNum type="arabicParenBoth"/>
            </a:pPr>
            <a:r>
              <a:rPr lang="en-US" sz="1800" dirty="0"/>
              <a:t> Cannot afford anything else in this fiscal environment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Eventually</a:t>
            </a:r>
            <a:r>
              <a:rPr lang="en-US" baseline="0" dirty="0" smtClean="0"/>
              <a:t> transitioning to AWIPS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DD51-C636-484A-AA43-49207E904C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69581-11AE-4595-BBC4-D014B4010117}" type="slidenum">
              <a:rPr lang="en-US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F2258-71ED-4C9F-BEDB-E1E73957F8E0}" type="slidenum">
              <a:rPr lang="en-US"/>
              <a:pPr/>
              <a:t>14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FA48E-8417-4CAE-9F88-FD9037BF8927}" type="slidenum">
              <a:rPr lang="en-US"/>
              <a:pPr/>
              <a:t>15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and Education</a:t>
            </a:r>
            <a:r>
              <a:rPr lang="en-US" sz="2000" baseline="0" dirty="0" smtClean="0"/>
              <a:t> – new data sets are always of interest.  They like to bring a new perspective to their students.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 New data promotes new ideas for research and education.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Planning ahead is imperative.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DD51-C636-484A-AA43-49207E904C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28F18-C3A9-424C-83D5-73878A1252BA}" type="slidenum">
              <a:rPr lang="en-US"/>
              <a:pPr/>
              <a:t>18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E7CE5-C756-43DF-B9C2-66C38B3CEBB5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DC99C-9126-4642-A3C6-542C373F87B1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Although the main focus of our work is on providing real-time data, </a:t>
            </a:r>
            <a:r>
              <a:rPr lang="en-US" sz="2400" i="1" dirty="0" err="1" smtClean="0">
                <a:solidFill>
                  <a:srgbClr val="800000"/>
                </a:solidFill>
                <a:latin typeface="Verdana" pitchFamily="80" charset="0"/>
              </a:rPr>
              <a:t>Unidata</a:t>
            </a:r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 develops tools, middleware, and services that contribute to broader </a:t>
            </a:r>
            <a:r>
              <a:rPr lang="en-US" sz="2400" i="1" dirty="0" err="1" smtClean="0">
                <a:solidFill>
                  <a:srgbClr val="800000"/>
                </a:solidFill>
                <a:latin typeface="Verdana" pitchFamily="80" charset="0"/>
              </a:rPr>
              <a:t>cyberinfrastructure</a:t>
            </a:r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 needs of the community.</a:t>
            </a:r>
            <a:b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</a:br>
            <a:endParaRPr lang="en-US" sz="2400" i="1" dirty="0" smtClean="0">
              <a:solidFill>
                <a:srgbClr val="800000"/>
              </a:solidFill>
              <a:latin typeface="Verdana" pitchFamily="80" charset="0"/>
            </a:endParaRPr>
          </a:p>
          <a:p>
            <a:pPr eaLnBrk="1" hangingPunct="1"/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We couldn’t do what we do without  </a:t>
            </a:r>
            <a:r>
              <a:rPr lang="en-US" sz="2400" i="1" dirty="0" err="1" smtClean="0">
                <a:solidFill>
                  <a:srgbClr val="800000"/>
                </a:solidFill>
                <a:latin typeface="Verdana" pitchFamily="80" charset="0"/>
              </a:rPr>
              <a:t>Marla’</a:t>
            </a:r>
            <a:r>
              <a:rPr lang="en-US" sz="2400" i="1" baseline="0" dirty="0" err="1" smtClean="0">
                <a:solidFill>
                  <a:srgbClr val="800000"/>
                </a:solidFill>
                <a:latin typeface="Verdana" pitchFamily="80" charset="0"/>
              </a:rPr>
              <a:t>Meehl’s</a:t>
            </a:r>
            <a:r>
              <a:rPr lang="en-US" sz="2400" i="1" baseline="0" dirty="0" smtClean="0">
                <a:solidFill>
                  <a:srgbClr val="800000"/>
                </a:solidFill>
                <a:latin typeface="Verdana" pitchFamily="80" charset="0"/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networking group and Front Range </a:t>
            </a:r>
            <a:r>
              <a:rPr lang="en-US" sz="2400" i="1" dirty="0" err="1" smtClean="0">
                <a:solidFill>
                  <a:srgbClr val="800000"/>
                </a:solidFill>
                <a:latin typeface="Verdana" pitchFamily="80" charset="0"/>
              </a:rPr>
              <a:t>Gigapop</a:t>
            </a:r>
            <a:r>
              <a:rPr lang="en-US" sz="2400" i="1" dirty="0" smtClean="0">
                <a:solidFill>
                  <a:srgbClr val="800000"/>
                </a:solidFill>
                <a:latin typeface="Verdana" pitchFamily="80" charset="0"/>
              </a:rPr>
              <a:t>!</a:t>
            </a:r>
          </a:p>
          <a:p>
            <a:pPr eaLnBrk="1" hangingPunct="1"/>
            <a:endParaRPr lang="en-US" sz="1800" i="1" dirty="0" smtClean="0">
              <a:solidFill>
                <a:srgbClr val="800000"/>
              </a:solidFill>
              <a:latin typeface="Verdana" pitchFamily="8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I say FREE?</a:t>
            </a:r>
          </a:p>
          <a:p>
            <a:endParaRPr lang="en-US" dirty="0" smtClean="0"/>
          </a:p>
          <a:p>
            <a:r>
              <a:rPr lang="en-US" dirty="0" smtClean="0"/>
              <a:t>Linux developer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Torvals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netCDF</a:t>
            </a:r>
            <a:r>
              <a:rPr lang="en-US" dirty="0" smtClean="0"/>
              <a:t> has</a:t>
            </a:r>
            <a:r>
              <a:rPr lang="en-US" baseline="0" dirty="0" smtClean="0"/>
              <a:t> a diverse community of developers – many in government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DD51-C636-484A-AA43-49207E904C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4BF41-616F-49CA-A5D2-E322E7125573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Back around 1994</a:t>
            </a:r>
            <a:r>
              <a:rPr lang="en-US" baseline="0" dirty="0" smtClean="0"/>
              <a:t> or 5, we developed the Internet Data Distribution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38CA5-3FAE-412D-92C3-0B4E32F26C7E}" type="slidenum">
              <a:rPr lang="en-US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Not a data center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Similar</a:t>
            </a:r>
            <a:r>
              <a:rPr lang="en-US" baseline="0" dirty="0" smtClean="0"/>
              <a:t> to subscribing to twitter or blogs – you receive data/information whenever it becomes available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557CB-60E3-4D8C-BCFB-FFCDB847082F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IDD and LDM are inextricably</a:t>
            </a:r>
            <a:r>
              <a:rPr lang="en-US" baseline="0" dirty="0" smtClean="0"/>
              <a:t> related when it comes to </a:t>
            </a:r>
            <a:r>
              <a:rPr lang="en-US" baseline="0" dirty="0" err="1" smtClean="0"/>
              <a:t>Unidata’s</a:t>
            </a:r>
            <a:r>
              <a:rPr lang="en-US" baseline="0" dirty="0" smtClean="0"/>
              <a:t> real time data distribution.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D7E36-0326-495B-8718-381156262F45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more organizations are using the LDM – not reporting RT stats  to </a:t>
            </a:r>
            <a:r>
              <a:rPr lang="en-US" dirty="0" err="1" smtClean="0"/>
              <a:t>Unidata</a:t>
            </a:r>
            <a:endParaRPr lang="en-US" dirty="0" smtClean="0"/>
          </a:p>
          <a:p>
            <a:r>
              <a:rPr lang="en-US" dirty="0" smtClean="0"/>
              <a:t>CONDUIT and WSR-88D Level II data are the biggest data sets we have –</a:t>
            </a:r>
          </a:p>
          <a:p>
            <a:r>
              <a:rPr lang="fr-FR" dirty="0" smtClean="0"/>
              <a:t>CONDUIT -</a:t>
            </a:r>
            <a:r>
              <a:rPr lang="fr-FR" baseline="0" dirty="0" smtClean="0"/>
              <a:t> </a:t>
            </a:r>
            <a:r>
              <a:rPr lang="fr-FR" dirty="0" smtClean="0"/>
              <a:t>42.8%,</a:t>
            </a:r>
            <a:r>
              <a:rPr lang="fr-FR" baseline="0" dirty="0" smtClean="0"/>
              <a:t> </a:t>
            </a:r>
            <a:r>
              <a:rPr lang="fr-FR" dirty="0" smtClean="0"/>
              <a:t>NEXRAD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II data</a:t>
            </a:r>
            <a:r>
              <a:rPr lang="fr-FR" dirty="0" smtClean="0"/>
              <a:t> -</a:t>
            </a:r>
            <a:r>
              <a:rPr lang="fr-FR" baseline="0" dirty="0" smtClean="0"/>
              <a:t> </a:t>
            </a:r>
            <a:r>
              <a:rPr lang="fr-FR" dirty="0" smtClean="0"/>
              <a:t>22.8%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1DD51-C636-484A-AA43-49207E904C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idata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2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fld id="{5E70B6D2-06F6-488B-987C-FF8591F2F1BF}" type="datetime1">
              <a:rPr lang="en-US" smtClean="0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009EC7-6216-4676-8BF0-4240CD9F9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C953-EA0C-4F47-9ADD-344E989EC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9563-91F9-461E-AEFD-73984E151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6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E241-A2EC-4CC9-9900-A1474CD3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F4D0-7481-4B5E-BBF4-F05330C4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8077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9995-23C7-4DCB-9087-D2FA477CE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6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371600"/>
            <a:ext cx="396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733800"/>
            <a:ext cx="396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37F6-76B3-4847-83B2-B238DF972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TradeGothicLHBoldExtended" pitchFamily="2" charset="0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E69C7-EC45-4813-AC50-B44AA796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3CF0-5730-4B3E-B1B3-93441287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9B6E-4E8D-4AF1-81D7-C15A50E1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8D84-E2D9-40D7-ABEC-9AFC0408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9367-92A7-4444-98F8-8F0A39D38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FE9A-3BB5-43DE-A38E-5A12D200E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196C-9848-4663-96CB-F5E6AF20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4E89-581F-4772-890F-C3123439A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0238-182F-4CC2-9932-CFB72A71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+mn-ea"/>
              </a:defRPr>
            </a:lvl1pPr>
          </a:lstStyle>
          <a:p>
            <a:pPr>
              <a:defRPr/>
            </a:pPr>
            <a:fld id="{76893BEB-1196-47B2-8215-32EFA1E1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7" descr="Transparent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638" y="6019800"/>
            <a:ext cx="741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+mn-lt"/>
              </a:defRPr>
            </a:lvl1pPr>
          </a:lstStyle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ea typeface="+mn-ea"/>
              </a:rPr>
              <a:t>                                                                       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705600"/>
            <a:ext cx="220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+mn-lt"/>
              </a:defRPr>
            </a:lvl1pPr>
          </a:lstStyle>
          <a:p>
            <a:pPr eaLnBrk="1" hangingPunct="1">
              <a:defRPr/>
            </a:pPr>
            <a:fld id="{C666BD44-6559-495A-8ED0-72FA41B38284}" type="slidenum">
              <a:rPr lang="en-US">
                <a:solidFill>
                  <a:srgbClr val="000000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TradeGothicLHBoldExtended" pitchFamily="2" charset="0"/>
              <a:ea typeface="+mn-ea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12" descr="do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3333CC"/>
                </a:solidFill>
                <a:ea typeface="+mn-ea"/>
              </a:rPr>
              <a:t> </a:t>
            </a:r>
          </a:p>
        </p:txBody>
      </p:sp>
      <p:sp>
        <p:nvSpPr>
          <p:cNvPr id="308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subtitle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ea typeface="+mn-ea"/>
              </a:rPr>
              <a:t>                                       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•"/>
        <a:defRPr sz="20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ata.ucar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7772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  <a:latin typeface="Comic Sans MS" pitchFamily="80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355725" y="54387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rgbClr val="800000"/>
              </a:solidFill>
              <a:latin typeface="Verdana" pitchFamily="80" charset="0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548639"/>
            <a:ext cx="7772400" cy="2700997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N-Wave Stakeholder Users Conference </a:t>
            </a:r>
            <a:br>
              <a:rPr lang="en-US" b="1" dirty="0" smtClean="0"/>
            </a:br>
            <a:r>
              <a:rPr lang="en-US" b="1" dirty="0" smtClean="0"/>
              <a:t>Wednesday, May 11, 2011</a:t>
            </a:r>
            <a:br>
              <a:rPr lang="en-US" b="1" dirty="0" smtClean="0"/>
            </a:br>
            <a:r>
              <a:rPr lang="en-US" b="1" dirty="0" smtClean="0"/>
              <a:t>3645 Marine St, </a:t>
            </a:r>
            <a:r>
              <a:rPr lang="en-US" b="1" dirty="0" err="1" smtClean="0"/>
              <a:t>Rm</a:t>
            </a:r>
            <a:r>
              <a:rPr lang="en-US" b="1" dirty="0" smtClean="0"/>
              <a:t> 123 </a:t>
            </a:r>
            <a:br>
              <a:rPr lang="en-US" b="1" dirty="0" smtClean="0"/>
            </a:br>
            <a:r>
              <a:rPr lang="en-US" b="1" dirty="0" smtClean="0"/>
              <a:t>Boulder, 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33400" y="4178105"/>
            <a:ext cx="8458200" cy="197822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600" dirty="0" smtClean="0"/>
              <a:t>Linda Miller and Mike Schmidt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err="1" smtClean="0"/>
              <a:t>Unidata</a:t>
            </a:r>
            <a:r>
              <a:rPr lang="en-US" dirty="0" smtClean="0"/>
              <a:t> Program Center (UPC)-Boulder, CO</a:t>
            </a:r>
          </a:p>
        </p:txBody>
      </p:sp>
      <p:pic>
        <p:nvPicPr>
          <p:cNvPr id="5126" name="Picture 17" descr="nsf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</a:t>
            </a:r>
            <a:r>
              <a:rPr lang="en-US" sz="4000" dirty="0"/>
              <a:t>Requirements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Assumptions</a:t>
            </a:r>
          </a:p>
        </p:txBody>
      </p:sp>
      <p:sp>
        <p:nvSpPr>
          <p:cNvPr id="30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83058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Data Available to AWIPS, NCEP, and the Gateway </a:t>
            </a:r>
          </a:p>
        </p:txBody>
      </p:sp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2119313"/>
            <a:ext cx="693737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3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200" dirty="0">
              <a:latin typeface="Arial Narrow" pitchFamily="34" charset="0"/>
            </a:endParaRPr>
          </a:p>
        </p:txBody>
      </p:sp>
      <p:sp>
        <p:nvSpPr>
          <p:cNvPr id="3077" name="Line 29"/>
          <p:cNvSpPr>
            <a:spLocks noChangeShapeType="1"/>
          </p:cNvSpPr>
          <p:nvPr/>
        </p:nvSpPr>
        <p:spPr bwMode="auto">
          <a:xfrm>
            <a:off x="5257800" y="2819400"/>
            <a:ext cx="127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30"/>
          <p:cNvSpPr>
            <a:spLocks noChangeShapeType="1"/>
          </p:cNvSpPr>
          <p:nvPr/>
        </p:nvSpPr>
        <p:spPr bwMode="auto">
          <a:xfrm>
            <a:off x="6477000" y="2819400"/>
            <a:ext cx="7938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AutoShape 19"/>
          <p:cNvSpPr>
            <a:spLocks noChangeArrowheads="1"/>
          </p:cNvSpPr>
          <p:nvPr/>
        </p:nvSpPr>
        <p:spPr bwMode="auto">
          <a:xfrm rot="10800000">
            <a:off x="5124450" y="3135313"/>
            <a:ext cx="271463" cy="217487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80" name="AutoShape 20"/>
          <p:cNvSpPr>
            <a:spLocks noChangeArrowheads="1"/>
          </p:cNvSpPr>
          <p:nvPr/>
        </p:nvSpPr>
        <p:spPr bwMode="auto">
          <a:xfrm rot="10800000">
            <a:off x="6326188" y="3124200"/>
            <a:ext cx="271462" cy="21748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5362575" y="2968625"/>
            <a:ext cx="87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GOES-R</a:t>
            </a:r>
          </a:p>
        </p:txBody>
      </p:sp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3192463" y="2968625"/>
            <a:ext cx="860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Dual-Pol</a:t>
            </a:r>
          </a:p>
        </p:txBody>
      </p: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6557963" y="2968625"/>
            <a:ext cx="84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GOES-S</a:t>
            </a: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2333625" y="3328988"/>
            <a:ext cx="53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NPP</a:t>
            </a:r>
          </a:p>
        </p:txBody>
      </p:sp>
      <p:sp>
        <p:nvSpPr>
          <p:cNvPr id="3085" name="Text Box 32"/>
          <p:cNvSpPr txBox="1">
            <a:spLocks noChangeArrowheads="1"/>
          </p:cNvSpPr>
          <p:nvPr/>
        </p:nvSpPr>
        <p:spPr bwMode="auto">
          <a:xfrm>
            <a:off x="2133600" y="6289675"/>
            <a:ext cx="480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* Note: Volume of other products (e.g. METARS) is negligible</a:t>
            </a:r>
          </a:p>
        </p:txBody>
      </p:sp>
      <p:sp>
        <p:nvSpPr>
          <p:cNvPr id="3087" name="Line 29"/>
          <p:cNvSpPr>
            <a:spLocks noChangeShapeType="1"/>
          </p:cNvSpPr>
          <p:nvPr/>
        </p:nvSpPr>
        <p:spPr bwMode="auto">
          <a:xfrm>
            <a:off x="3105150" y="2819400"/>
            <a:ext cx="127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9"/>
          <p:cNvSpPr>
            <a:spLocks noChangeShapeType="1"/>
          </p:cNvSpPr>
          <p:nvPr/>
        </p:nvSpPr>
        <p:spPr bwMode="auto">
          <a:xfrm>
            <a:off x="2908300" y="2819400"/>
            <a:ext cx="127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AutoShape 18"/>
          <p:cNvSpPr>
            <a:spLocks noChangeArrowheads="1"/>
          </p:cNvSpPr>
          <p:nvPr/>
        </p:nvSpPr>
        <p:spPr bwMode="auto">
          <a:xfrm rot="10800000">
            <a:off x="2971800" y="3135313"/>
            <a:ext cx="271463" cy="217487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90" name="AutoShape 14"/>
          <p:cNvSpPr>
            <a:spLocks noChangeArrowheads="1"/>
          </p:cNvSpPr>
          <p:nvPr/>
        </p:nvSpPr>
        <p:spPr bwMode="auto">
          <a:xfrm rot="10800000">
            <a:off x="2776538" y="3516313"/>
            <a:ext cx="271462" cy="217487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463386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GE</a:t>
            </a:r>
            <a:r>
              <a:rPr lang="en-US" sz="3200" dirty="0" err="1" smtClean="0"/>
              <a:t>neral</a:t>
            </a:r>
            <a:r>
              <a:rPr lang="en-US" sz="3200" dirty="0" smtClean="0"/>
              <a:t> </a:t>
            </a:r>
            <a:r>
              <a:rPr lang="en-US" sz="3200" b="1" dirty="0" smtClean="0"/>
              <a:t>M</a:t>
            </a:r>
            <a:r>
              <a:rPr lang="en-US" sz="3200" dirty="0" smtClean="0"/>
              <a:t>eteorology </a:t>
            </a:r>
            <a:r>
              <a:rPr lang="en-US" sz="3200" b="1" dirty="0" err="1" smtClean="0"/>
              <a:t>PA</a:t>
            </a:r>
            <a:r>
              <a:rPr lang="en-US" sz="3200" dirty="0" err="1" smtClean="0"/>
              <a:t>c</a:t>
            </a:r>
            <a:r>
              <a:rPr lang="en-US" sz="3200" b="1" dirty="0" err="1" smtClean="0"/>
              <a:t>K</a:t>
            </a:r>
            <a:r>
              <a:rPr lang="en-US" sz="3200" dirty="0" err="1" smtClean="0"/>
              <a:t>age</a:t>
            </a: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54400" y="197184"/>
            <a:ext cx="2235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i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GEMPAK</a:t>
            </a:r>
          </a:p>
        </p:txBody>
      </p:sp>
      <p:pic>
        <p:nvPicPr>
          <p:cNvPr id="40964" name="Picture 3" descr="gempaknmap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422" y="3869986"/>
            <a:ext cx="31988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nmap2_qbuf"/>
          <p:cNvPicPr>
            <a:picLocks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4607955" y="3869986"/>
            <a:ext cx="311819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KLVX_r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092" y="1500063"/>
            <a:ext cx="268847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min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047" y="1500063"/>
            <a:ext cx="23860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Rita_Florid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171" y="1500063"/>
            <a:ext cx="23860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554004"/>
            <a:ext cx="9144000" cy="82172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</a:t>
            </a:r>
            <a:r>
              <a:rPr lang="en-US" sz="2800" dirty="0" smtClean="0"/>
              <a:t>an-</a:t>
            </a:r>
            <a:r>
              <a:rPr lang="en-US" sz="2800" b="1" dirty="0" smtClean="0"/>
              <a:t>c</a:t>
            </a:r>
            <a:r>
              <a:rPr lang="en-US" sz="2800" dirty="0" smtClean="0"/>
              <a:t>omputer </a:t>
            </a:r>
            <a:r>
              <a:rPr lang="en-US" sz="2800" b="1" dirty="0" smtClean="0"/>
              <a:t>I</a:t>
            </a:r>
            <a:r>
              <a:rPr lang="en-US" sz="2800" dirty="0" smtClean="0"/>
              <a:t>nteractive </a:t>
            </a:r>
            <a:r>
              <a:rPr lang="en-US" sz="2800" b="1" dirty="0" smtClean="0"/>
              <a:t>D</a:t>
            </a:r>
            <a:r>
              <a:rPr lang="en-US" sz="2800" dirty="0" smtClean="0"/>
              <a:t>ata </a:t>
            </a:r>
            <a:r>
              <a:rPr lang="en-US" sz="2800" b="1" dirty="0" smtClean="0"/>
              <a:t>A</a:t>
            </a:r>
            <a:r>
              <a:rPr lang="en-US" sz="2800" dirty="0" smtClean="0"/>
              <a:t>ccess </a:t>
            </a:r>
            <a:r>
              <a:rPr lang="en-US" sz="2800" b="1" dirty="0" smtClean="0"/>
              <a:t>S</a:t>
            </a:r>
            <a:r>
              <a:rPr lang="en-US" sz="2800" dirty="0" smtClean="0"/>
              <a:t>ystem for </a:t>
            </a:r>
            <a:r>
              <a:rPr lang="en-US" sz="2800" dirty="0" err="1" smtClean="0"/>
              <a:t>Uni</a:t>
            </a:r>
            <a:r>
              <a:rPr lang="en-US" sz="2800" b="1" dirty="0" err="1" smtClean="0"/>
              <a:t>X</a:t>
            </a:r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72337" y="1536106"/>
            <a:ext cx="7399327" cy="2666526"/>
            <a:chOff x="505124" y="1536106"/>
            <a:chExt cx="7399327" cy="2666526"/>
          </a:xfrm>
        </p:grpSpPr>
        <p:pic>
          <p:nvPicPr>
            <p:cNvPr id="41988" name="Picture 3" descr="TrueColorCompos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9577" y="1536106"/>
              <a:ext cx="3554874" cy="266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9" name="Picture 4" descr="lilianimat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124" y="1536106"/>
              <a:ext cx="3589081" cy="266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831572" y="4483101"/>
            <a:ext cx="5480857" cy="2211387"/>
            <a:chOff x="960609" y="4483101"/>
            <a:chExt cx="5480857" cy="2211387"/>
          </a:xfrm>
        </p:grpSpPr>
        <p:pic>
          <p:nvPicPr>
            <p:cNvPr id="41987" name="Picture 2" descr="nexrol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3673" y="4483101"/>
              <a:ext cx="2977793" cy="221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5" descr="wv_sst_nvd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609" y="4483101"/>
              <a:ext cx="2211388" cy="221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22675" y="164757"/>
            <a:ext cx="189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3366"/>
                </a:solidFill>
                <a:cs typeface="Arial" charset="0"/>
              </a:rPr>
              <a:t>McIDAS-X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5717"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           Integrated Data Viewer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538" y="1041995"/>
            <a:ext cx="3113087" cy="4668970"/>
          </a:xfrm>
        </p:spPr>
        <p:txBody>
          <a:bodyPr lIns="0" rIns="0">
            <a:spAutoFit/>
          </a:bodyPr>
          <a:lstStyle/>
          <a:p>
            <a:pPr marL="182880" indent="-182880" eaLnBrk="1" hangingPunct="1">
              <a:lnSpc>
                <a:spcPct val="90000"/>
              </a:lnSpc>
              <a:buSzPct val="74000"/>
            </a:pPr>
            <a:r>
              <a:rPr lang="en-US" sz="2200" dirty="0" smtClean="0"/>
              <a:t>Unidata’s newest scientific analysis and visualization tool</a:t>
            </a:r>
            <a:endParaRPr lang="en-US" sz="2200" dirty="0" smtClean="0">
              <a:ea typeface="ヒラギノ明朝 Pro W6" pitchFamily="80" charset="-128"/>
            </a:endParaRPr>
          </a:p>
          <a:p>
            <a:pPr marL="182880" indent="-182880" eaLnBrk="1" hangingPunct="1">
              <a:lnSpc>
                <a:spcPct val="90000"/>
              </a:lnSpc>
              <a:spcBef>
                <a:spcPts val="1600"/>
              </a:spcBef>
              <a:buSzPct val="74000"/>
            </a:pPr>
            <a:r>
              <a:rPr lang="en-US" sz="2200" dirty="0" smtClean="0"/>
              <a:t>Freely available 100% Java framework and reference application</a:t>
            </a:r>
            <a:endParaRPr lang="en-US" sz="2200" dirty="0" smtClean="0">
              <a:ea typeface="ヒラギノ明朝 Pro W6" pitchFamily="80" charset="-128"/>
            </a:endParaRPr>
          </a:p>
          <a:p>
            <a:pPr marL="182880" indent="-182880" eaLnBrk="1" hangingPunct="1">
              <a:lnSpc>
                <a:spcPct val="90000"/>
              </a:lnSpc>
              <a:spcBef>
                <a:spcPts val="1600"/>
              </a:spcBef>
              <a:buSzPct val="74000"/>
            </a:pPr>
            <a:r>
              <a:rPr lang="en-US" sz="2200" dirty="0" smtClean="0"/>
              <a:t>Provides 2-, 3- and 4-D displays of </a:t>
            </a:r>
            <a:r>
              <a:rPr lang="en-US" sz="2200" dirty="0" err="1" smtClean="0"/>
              <a:t>geoscience</a:t>
            </a:r>
            <a:r>
              <a:rPr lang="en-US" sz="2200" dirty="0" smtClean="0"/>
              <a:t> data</a:t>
            </a:r>
            <a:endParaRPr lang="en-US" sz="2200" dirty="0" smtClean="0">
              <a:ea typeface="ヒラギノ明朝 Pro W6" pitchFamily="80" charset="-128"/>
            </a:endParaRPr>
          </a:p>
          <a:p>
            <a:pPr marL="182880" indent="-182880" eaLnBrk="1" hangingPunct="1">
              <a:lnSpc>
                <a:spcPct val="90000"/>
              </a:lnSpc>
              <a:spcBef>
                <a:spcPts val="1600"/>
              </a:spcBef>
              <a:buSzPct val="74000"/>
            </a:pPr>
            <a:r>
              <a:rPr lang="en-US" sz="2200" dirty="0" smtClean="0"/>
              <a:t>Stand-alone or networked application</a:t>
            </a:r>
            <a:r>
              <a:rPr lang="en-US" sz="2200" dirty="0" smtClean="0">
                <a:ea typeface="ヒラギノ明朝 Pro W6" pitchFamily="80" charset="-128"/>
              </a:rPr>
              <a:t> i</a:t>
            </a:r>
            <a:r>
              <a:rPr lang="en-US" sz="2200" dirty="0" smtClean="0"/>
              <a:t>ntegrates data from multiple sources</a:t>
            </a:r>
            <a:endParaRPr lang="en-US" sz="2200" dirty="0" smtClean="0">
              <a:ea typeface="ヒラギノ明朝 Pro W6" pitchFamily="80" charset="-128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75" y="4405313"/>
            <a:ext cx="2482850" cy="2312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013" y="2608263"/>
            <a:ext cx="20367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1013" y="1143000"/>
            <a:ext cx="22161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017588"/>
            <a:ext cx="29829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7950" y="1687513"/>
            <a:ext cx="2000250" cy="2000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1725" y="3286125"/>
            <a:ext cx="1976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1675" y="4803775"/>
            <a:ext cx="2928938" cy="1876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75564" y="354227"/>
            <a:ext cx="812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3366"/>
                </a:solidFill>
                <a:cs typeface="Arial" charset="0"/>
              </a:rPr>
              <a:t>IDV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IDV Features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143000"/>
            <a:ext cx="4267201" cy="4572000"/>
          </a:xfrm>
        </p:spPr>
        <p:txBody>
          <a:bodyPr/>
          <a:lstStyle/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Client-server data access from remote systems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Data probes for interactive exploration (slice and dice)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Animations (temporal and spatial)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HTML interface for pedagogic materials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Easy </a:t>
            </a:r>
            <a:r>
              <a:rPr lang="en-US" sz="2200" dirty="0" smtClean="0">
                <a:solidFill>
                  <a:srgbClr val="FF0000"/>
                </a:solidFill>
              </a:rPr>
              <a:t>collaboration</a:t>
            </a:r>
            <a:r>
              <a:rPr lang="en-US" sz="2200" dirty="0" smtClean="0"/>
              <a:t> with other educators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Extensible via Java-based plug-in architecture: for example, geosciences network (GEON) solid earth community</a:t>
            </a:r>
          </a:p>
        </p:txBody>
      </p:sp>
      <p:pic>
        <p:nvPicPr>
          <p:cNvPr id="4403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219200"/>
            <a:ext cx="3962400" cy="2209800"/>
          </a:xfrm>
        </p:spPr>
      </p:pic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337343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67286"/>
            <a:ext cx="8686800" cy="130829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Thematic Real-time Environmental Distributed Data Services (THREDDS</a:t>
            </a:r>
            <a:r>
              <a:rPr lang="en-US" dirty="0" smtClean="0"/>
              <a:t>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41342"/>
            <a:ext cx="8077200" cy="4304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THREDDS implements data catalogs that allow providers to present data to users and applications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Catalogs are XML metadata describing and pointing to datasets accessible via client/server protocols (</a:t>
            </a:r>
            <a:r>
              <a:rPr lang="en-US" sz="2400" dirty="0" err="1" smtClean="0"/>
              <a:t>OPeNDAP</a:t>
            </a:r>
            <a:r>
              <a:rPr lang="en-US" sz="2400" dirty="0" smtClean="0"/>
              <a:t>, ADDE, WCS, HTTP)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Discovery centers (master directories, digital libraries, data portals) can find datasets via THREDDS catalogs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Unidata coordinates THREDDS activities, and </a:t>
            </a:r>
            <a:r>
              <a:rPr lang="en-US" sz="2400" dirty="0" smtClean="0">
                <a:solidFill>
                  <a:srgbClr val="FF0000"/>
                </a:solidFill>
              </a:rPr>
              <a:t>collaborates </a:t>
            </a:r>
            <a:r>
              <a:rPr lang="en-US" sz="2400" dirty="0" smtClean="0"/>
              <a:t>with data providers, tool builders, and interoperability experts from academia, government, and industry to implement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Unidata</a:t>
            </a:r>
            <a:r>
              <a:rPr lang="en-US" dirty="0" smtClean="0"/>
              <a:t> Products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54075" y="1448972"/>
          <a:ext cx="8077200" cy="409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093699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netCDF</a:t>
                      </a:r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err="1" smtClean="0"/>
                        <a:t>Unidata</a:t>
                      </a:r>
                      <a:r>
                        <a:rPr lang="en-US" sz="2800" dirty="0" smtClean="0"/>
                        <a:t> Common Data Model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err="1" smtClean="0"/>
                        <a:t>netCDF</a:t>
                      </a:r>
                      <a:r>
                        <a:rPr lang="en-US" sz="2800" dirty="0" smtClean="0"/>
                        <a:t> Java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THREDDS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Udunits</a:t>
                      </a:r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IDV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GEMPAK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err="1" smtClean="0"/>
                        <a:t>McIDAS</a:t>
                      </a:r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RAMADDA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Opportunities for Collaboration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Universities always eager to get involved with new data</a:t>
            </a:r>
          </a:p>
          <a:p>
            <a:r>
              <a:rPr lang="en-US" dirty="0" smtClean="0"/>
              <a:t>Why N-Wave?</a:t>
            </a:r>
          </a:p>
          <a:p>
            <a:r>
              <a:rPr lang="en-US" dirty="0" smtClean="0"/>
              <a:t>Community question about “New </a:t>
            </a:r>
            <a:r>
              <a:rPr lang="en-US" dirty="0" err="1" smtClean="0"/>
              <a:t>Nwave</a:t>
            </a:r>
            <a:r>
              <a:rPr lang="en-US" dirty="0" smtClean="0"/>
              <a:t> Network to Support 80 Terabytes of Climate Research per day” July 13, 2010</a:t>
            </a:r>
          </a:p>
          <a:p>
            <a:r>
              <a:rPr lang="en-US" dirty="0" smtClean="0"/>
              <a:t>Can universities get involved and get access to the data, models…..?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Additional Information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2057400"/>
            <a:ext cx="8077200" cy="16764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Unidata: </a:t>
            </a:r>
            <a:r>
              <a:rPr lang="en-US" smtClean="0">
                <a:hlinkClick r:id="rId3"/>
              </a:rPr>
              <a:t>http://www.unidata.ucar.edu/</a:t>
            </a:r>
            <a:endParaRPr lang="en-US" smtClean="0"/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Support: support@unidata.ucar.edu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Unidata: An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Who are we?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Who benefits?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data?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tools?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does this work? (</a:t>
            </a:r>
            <a:r>
              <a:rPr lang="en-US" sz="2800" dirty="0" smtClean="0"/>
              <a:t>hint-</a:t>
            </a:r>
            <a:r>
              <a:rPr lang="en-US" sz="2800" dirty="0" smtClean="0">
                <a:solidFill>
                  <a:srgbClr val="FF0000"/>
                </a:solidFill>
              </a:rPr>
              <a:t>Collaboration</a:t>
            </a:r>
            <a:r>
              <a:rPr lang="en-US" dirty="0" smtClean="0"/>
              <a:t>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55725" y="54387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rgbClr val="800000"/>
              </a:solidFill>
              <a:latin typeface="Verdana" pitchFamily="8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869092" y="1046181"/>
            <a:ext cx="7405816" cy="1252152"/>
          </a:xfrm>
          <a:prstGeom prst="roundRect">
            <a:avLst/>
          </a:prstGeom>
          <a:solidFill>
            <a:schemeClr val="accent1">
              <a:lumMod val="75000"/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7772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  <a:latin typeface="Comic Sans MS" pitchFamily="80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355725" y="54387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rgbClr val="800000"/>
              </a:solidFill>
              <a:latin typeface="Verdana" pitchFamily="80" charset="0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Unidata</a:t>
            </a:r>
            <a:r>
              <a:rPr lang="en-US" dirty="0" smtClean="0"/>
              <a:t> – Who are we?</a:t>
            </a:r>
          </a:p>
        </p:txBody>
      </p:sp>
      <p:pic>
        <p:nvPicPr>
          <p:cNvPr id="5126" name="Picture 17" descr="nsf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85003" y="1066800"/>
            <a:ext cx="8173995" cy="5089525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400" dirty="0" smtClean="0"/>
              <a:t>Unidata’s mission: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To provide data, tools, and community leadership for improving Earth-system education and research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To accomplish this, we: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Develop data access infrastructure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Develop open source tools for data access, analysis, visualization, and management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Leverage network resources available through </a:t>
            </a:r>
            <a:r>
              <a:rPr lang="en-US" sz="2400" dirty="0" smtClean="0">
                <a:solidFill>
                  <a:srgbClr val="FF0000"/>
                </a:solidFill>
              </a:rPr>
              <a:t>NCAR’s networking and the Front Range </a:t>
            </a:r>
            <a:r>
              <a:rPr lang="en-US" sz="2400" dirty="0" err="1" smtClean="0">
                <a:solidFill>
                  <a:srgbClr val="FF0000"/>
                </a:solidFill>
              </a:rPr>
              <a:t>Gigapop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Support faculty, students, and researchers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Rely on primary funding from the National Science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Unidata – Who Benefits,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We serve the education and research community by: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Providing freely available data  and software tools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Building an Open Source development community to develop and extend Unidata tools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Modeling </a:t>
            </a:r>
            <a:r>
              <a:rPr lang="en-US" sz="2400" dirty="0" smtClean="0"/>
              <a:t>software development best practices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Encouraging </a:t>
            </a:r>
            <a:r>
              <a:rPr lang="en-US" sz="2400" dirty="0" smtClean="0">
                <a:solidFill>
                  <a:srgbClr val="FF0000"/>
                </a:solidFill>
              </a:rPr>
              <a:t>collaboration</a:t>
            </a:r>
            <a:r>
              <a:rPr lang="en-US" sz="2400" dirty="0" smtClean="0"/>
              <a:t> between community members 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smtClean="0"/>
              <a:t>Advocating on behalf of community members for access to scientific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96875" y="76200"/>
            <a:ext cx="8310563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Unidata – Access to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The Internet Data Distribution (IDD) System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84200" y="1603717"/>
            <a:ext cx="8077200" cy="459113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IDD delivers near-real time data: model outputs, surface, radar, upper-air, satellite observations, lightning, aircraft, </a:t>
            </a:r>
            <a:r>
              <a:rPr lang="en-US" sz="2400" dirty="0" err="1" smtClean="0"/>
              <a:t>mesonet</a:t>
            </a:r>
            <a:r>
              <a:rPr lang="en-US" sz="2400" dirty="0" smtClean="0"/>
              <a:t> data </a:t>
            </a:r>
            <a:r>
              <a:rPr lang="en-US" sz="2400" smtClean="0"/>
              <a:t>and more</a:t>
            </a:r>
            <a:endParaRPr lang="en-US" sz="24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IDD is a worldwide </a:t>
            </a:r>
            <a:r>
              <a:rPr lang="en-US" sz="2400" dirty="0" smtClean="0">
                <a:solidFill>
                  <a:srgbClr val="FF0000"/>
                </a:solidFill>
              </a:rPr>
              <a:t>collaboration</a:t>
            </a:r>
            <a:r>
              <a:rPr lang="en-US" sz="2400" dirty="0" smtClean="0"/>
              <a:t> of universities, government agencies and other research institutions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Unidata develops the IDD software, provides support and training, negotiates data agreements, and </a:t>
            </a:r>
            <a:r>
              <a:rPr lang="en-US" sz="2400" dirty="0" smtClean="0">
                <a:solidFill>
                  <a:srgbClr val="FF0000"/>
                </a:solidFill>
              </a:rPr>
              <a:t>collaborates</a:t>
            </a:r>
            <a:r>
              <a:rPr lang="en-US" sz="2400" dirty="0" smtClean="0"/>
              <a:t> with its community and governing committees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Unidata’s Local Data Manager (LDM)</a:t>
            </a:r>
            <a:br>
              <a:rPr lang="en-US" dirty="0" smtClean="0"/>
            </a:br>
            <a:r>
              <a:rPr lang="en-US" sz="2000" dirty="0" smtClean="0"/>
              <a:t>The heart of the Internet Data Distribution System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84200" y="4071559"/>
            <a:ext cx="8458200" cy="235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reliable, </a:t>
            </a:r>
            <a:r>
              <a:rPr lang="en-US" sz="2000" b="1" dirty="0" smtClean="0">
                <a:solidFill>
                  <a:srgbClr val="FF0000"/>
                </a:solidFill>
              </a:rPr>
              <a:t>event-driven</a:t>
            </a:r>
            <a:r>
              <a:rPr lang="en-US" sz="2000" dirty="0" smtClean="0"/>
              <a:t> alternative to FTP for data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Protocols and client-server software for capturing, distributing, and organizing data in </a:t>
            </a:r>
            <a:r>
              <a:rPr lang="en-US" sz="2000" dirty="0" smtClean="0">
                <a:solidFill>
                  <a:srgbClr val="FF0000"/>
                </a:solidFill>
              </a:rPr>
              <a:t>near-real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Redundant feeds provide </a:t>
            </a:r>
            <a:r>
              <a:rPr lang="en-US" sz="2000" dirty="0" smtClean="0">
                <a:solidFill>
                  <a:srgbClr val="FF0000"/>
                </a:solidFill>
              </a:rPr>
              <a:t>reliability</a:t>
            </a:r>
            <a:r>
              <a:rPr lang="en-US" sz="2000" dirty="0" smtClean="0"/>
              <a:t> in case of “upstream” failures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Highly configurable: can inject, distribute, capture, filter, and process </a:t>
            </a:r>
            <a:r>
              <a:rPr lang="en-US" sz="2000" dirty="0" smtClean="0">
                <a:solidFill>
                  <a:srgbClr val="FF0000"/>
                </a:solidFill>
              </a:rPr>
              <a:t>arbitrary data products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Supports subscriptions to subsets of data feeds</a:t>
            </a:r>
          </a:p>
        </p:txBody>
      </p:sp>
      <p:pic>
        <p:nvPicPr>
          <p:cNvPr id="8196" name="Picture 13" descr="LDM-centric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3375" y="1284464"/>
            <a:ext cx="5937250" cy="25193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3"/>
          <p:cNvSpPr>
            <a:spLocks/>
          </p:cNvSpPr>
          <p:nvPr/>
        </p:nvSpPr>
        <p:spPr bwMode="auto">
          <a:xfrm>
            <a:off x="1644650" y="1941513"/>
            <a:ext cx="5557838" cy="2522537"/>
          </a:xfrm>
          <a:custGeom>
            <a:avLst/>
            <a:gdLst>
              <a:gd name="T0" fmla="*/ 74 w 4374"/>
              <a:gd name="T1" fmla="*/ 2081 h 2731"/>
              <a:gd name="T2" fmla="*/ 447 w 4374"/>
              <a:gd name="T3" fmla="*/ 1924 h 2731"/>
              <a:gd name="T4" fmla="*/ 681 w 4374"/>
              <a:gd name="T5" fmla="*/ 1723 h 2731"/>
              <a:gd name="T6" fmla="*/ 638 w 4374"/>
              <a:gd name="T7" fmla="*/ 1443 h 2731"/>
              <a:gd name="T8" fmla="*/ 702 w 4374"/>
              <a:gd name="T9" fmla="*/ 1030 h 2731"/>
              <a:gd name="T10" fmla="*/ 606 w 4374"/>
              <a:gd name="T11" fmla="*/ 727 h 2731"/>
              <a:gd name="T12" fmla="*/ 468 w 4374"/>
              <a:gd name="T13" fmla="*/ 447 h 2731"/>
              <a:gd name="T14" fmla="*/ 596 w 4374"/>
              <a:gd name="T15" fmla="*/ 157 h 2731"/>
              <a:gd name="T16" fmla="*/ 947 w 4374"/>
              <a:gd name="T17" fmla="*/ 0 h 2731"/>
              <a:gd name="T18" fmla="*/ 1266 w 4374"/>
              <a:gd name="T19" fmla="*/ 134 h 2731"/>
              <a:gd name="T20" fmla="*/ 1734 w 4374"/>
              <a:gd name="T21" fmla="*/ 447 h 2731"/>
              <a:gd name="T22" fmla="*/ 2266 w 4374"/>
              <a:gd name="T23" fmla="*/ 447 h 2731"/>
              <a:gd name="T24" fmla="*/ 2798 w 4374"/>
              <a:gd name="T25" fmla="*/ 548 h 2731"/>
              <a:gd name="T26" fmla="*/ 3128 w 4374"/>
              <a:gd name="T27" fmla="*/ 816 h 2731"/>
              <a:gd name="T28" fmla="*/ 3468 w 4374"/>
              <a:gd name="T29" fmla="*/ 447 h 2731"/>
              <a:gd name="T30" fmla="*/ 3713 w 4374"/>
              <a:gd name="T31" fmla="*/ 56 h 2731"/>
              <a:gd name="T32" fmla="*/ 4032 w 4374"/>
              <a:gd name="T33" fmla="*/ 0 h 2731"/>
              <a:gd name="T34" fmla="*/ 4256 w 4374"/>
              <a:gd name="T35" fmla="*/ 134 h 2731"/>
              <a:gd name="T36" fmla="*/ 4224 w 4374"/>
              <a:gd name="T37" fmla="*/ 347 h 2731"/>
              <a:gd name="T38" fmla="*/ 3958 w 4374"/>
              <a:gd name="T39" fmla="*/ 627 h 2731"/>
              <a:gd name="T40" fmla="*/ 3841 w 4374"/>
              <a:gd name="T41" fmla="*/ 873 h 2731"/>
              <a:gd name="T42" fmla="*/ 3958 w 4374"/>
              <a:gd name="T43" fmla="*/ 1208 h 2731"/>
              <a:gd name="T44" fmla="*/ 4245 w 4374"/>
              <a:gd name="T45" fmla="*/ 1812 h 2731"/>
              <a:gd name="T46" fmla="*/ 4373 w 4374"/>
              <a:gd name="T47" fmla="*/ 2248 h 2731"/>
              <a:gd name="T48" fmla="*/ 4309 w 4374"/>
              <a:gd name="T49" fmla="*/ 2472 h 2731"/>
              <a:gd name="T50" fmla="*/ 4139 w 4374"/>
              <a:gd name="T51" fmla="*/ 2483 h 2731"/>
              <a:gd name="T52" fmla="*/ 3681 w 4374"/>
              <a:gd name="T53" fmla="*/ 2193 h 2731"/>
              <a:gd name="T54" fmla="*/ 3415 w 4374"/>
              <a:gd name="T55" fmla="*/ 2048 h 2731"/>
              <a:gd name="T56" fmla="*/ 3287 w 4374"/>
              <a:gd name="T57" fmla="*/ 2193 h 2731"/>
              <a:gd name="T58" fmla="*/ 3043 w 4374"/>
              <a:gd name="T59" fmla="*/ 2248 h 2731"/>
              <a:gd name="T60" fmla="*/ 2841 w 4374"/>
              <a:gd name="T61" fmla="*/ 2383 h 2731"/>
              <a:gd name="T62" fmla="*/ 2692 w 4374"/>
              <a:gd name="T63" fmla="*/ 2584 h 2731"/>
              <a:gd name="T64" fmla="*/ 2532 w 4374"/>
              <a:gd name="T65" fmla="*/ 2595 h 2731"/>
              <a:gd name="T66" fmla="*/ 2234 w 4374"/>
              <a:gd name="T67" fmla="*/ 2673 h 2731"/>
              <a:gd name="T68" fmla="*/ 2021 w 4374"/>
              <a:gd name="T69" fmla="*/ 2707 h 2731"/>
              <a:gd name="T70" fmla="*/ 1755 w 4374"/>
              <a:gd name="T71" fmla="*/ 2517 h 2731"/>
              <a:gd name="T72" fmla="*/ 1479 w 4374"/>
              <a:gd name="T73" fmla="*/ 2461 h 2731"/>
              <a:gd name="T74" fmla="*/ 1117 w 4374"/>
              <a:gd name="T75" fmla="*/ 2472 h 2731"/>
              <a:gd name="T76" fmla="*/ 1000 w 4374"/>
              <a:gd name="T77" fmla="*/ 2673 h 2731"/>
              <a:gd name="T78" fmla="*/ 883 w 4374"/>
              <a:gd name="T79" fmla="*/ 2718 h 2731"/>
              <a:gd name="T80" fmla="*/ 649 w 4374"/>
              <a:gd name="T81" fmla="*/ 2651 h 2731"/>
              <a:gd name="T82" fmla="*/ 213 w 4374"/>
              <a:gd name="T83" fmla="*/ 2663 h 2731"/>
              <a:gd name="T84" fmla="*/ 10 w 4374"/>
              <a:gd name="T85" fmla="*/ 2439 h 27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74"/>
              <a:gd name="T130" fmla="*/ 0 h 2731"/>
              <a:gd name="T131" fmla="*/ 4374 w 4374"/>
              <a:gd name="T132" fmla="*/ 2731 h 27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74" h="2731">
                <a:moveTo>
                  <a:pt x="0" y="2316"/>
                </a:moveTo>
                <a:lnTo>
                  <a:pt x="10" y="2181"/>
                </a:lnTo>
                <a:lnTo>
                  <a:pt x="74" y="2081"/>
                </a:lnTo>
                <a:lnTo>
                  <a:pt x="170" y="2014"/>
                </a:lnTo>
                <a:lnTo>
                  <a:pt x="308" y="1969"/>
                </a:lnTo>
                <a:lnTo>
                  <a:pt x="447" y="1924"/>
                </a:lnTo>
                <a:lnTo>
                  <a:pt x="574" y="1857"/>
                </a:lnTo>
                <a:lnTo>
                  <a:pt x="659" y="1778"/>
                </a:lnTo>
                <a:lnTo>
                  <a:pt x="681" y="1723"/>
                </a:lnTo>
                <a:lnTo>
                  <a:pt x="691" y="1678"/>
                </a:lnTo>
                <a:lnTo>
                  <a:pt x="659" y="1555"/>
                </a:lnTo>
                <a:lnTo>
                  <a:pt x="638" y="1443"/>
                </a:lnTo>
                <a:lnTo>
                  <a:pt x="628" y="1308"/>
                </a:lnTo>
                <a:lnTo>
                  <a:pt x="670" y="1175"/>
                </a:lnTo>
                <a:lnTo>
                  <a:pt x="702" y="1030"/>
                </a:lnTo>
                <a:lnTo>
                  <a:pt x="702" y="917"/>
                </a:lnTo>
                <a:lnTo>
                  <a:pt x="670" y="816"/>
                </a:lnTo>
                <a:lnTo>
                  <a:pt x="606" y="727"/>
                </a:lnTo>
                <a:lnTo>
                  <a:pt x="532" y="637"/>
                </a:lnTo>
                <a:lnTo>
                  <a:pt x="479" y="548"/>
                </a:lnTo>
                <a:lnTo>
                  <a:pt x="468" y="447"/>
                </a:lnTo>
                <a:lnTo>
                  <a:pt x="489" y="347"/>
                </a:lnTo>
                <a:lnTo>
                  <a:pt x="521" y="235"/>
                </a:lnTo>
                <a:lnTo>
                  <a:pt x="596" y="157"/>
                </a:lnTo>
                <a:lnTo>
                  <a:pt x="691" y="89"/>
                </a:lnTo>
                <a:lnTo>
                  <a:pt x="819" y="34"/>
                </a:lnTo>
                <a:lnTo>
                  <a:pt x="947" y="0"/>
                </a:lnTo>
                <a:lnTo>
                  <a:pt x="1064" y="0"/>
                </a:lnTo>
                <a:lnTo>
                  <a:pt x="1170" y="44"/>
                </a:lnTo>
                <a:lnTo>
                  <a:pt x="1266" y="134"/>
                </a:lnTo>
                <a:lnTo>
                  <a:pt x="1447" y="290"/>
                </a:lnTo>
                <a:lnTo>
                  <a:pt x="1628" y="413"/>
                </a:lnTo>
                <a:lnTo>
                  <a:pt x="1734" y="447"/>
                </a:lnTo>
                <a:lnTo>
                  <a:pt x="1872" y="470"/>
                </a:lnTo>
                <a:lnTo>
                  <a:pt x="2053" y="470"/>
                </a:lnTo>
                <a:lnTo>
                  <a:pt x="2266" y="447"/>
                </a:lnTo>
                <a:lnTo>
                  <a:pt x="2468" y="436"/>
                </a:lnTo>
                <a:lnTo>
                  <a:pt x="2649" y="470"/>
                </a:lnTo>
                <a:lnTo>
                  <a:pt x="2798" y="548"/>
                </a:lnTo>
                <a:lnTo>
                  <a:pt x="2926" y="671"/>
                </a:lnTo>
                <a:lnTo>
                  <a:pt x="3021" y="772"/>
                </a:lnTo>
                <a:lnTo>
                  <a:pt x="3128" y="816"/>
                </a:lnTo>
                <a:lnTo>
                  <a:pt x="3224" y="794"/>
                </a:lnTo>
                <a:lnTo>
                  <a:pt x="3319" y="705"/>
                </a:lnTo>
                <a:lnTo>
                  <a:pt x="3468" y="447"/>
                </a:lnTo>
                <a:lnTo>
                  <a:pt x="3585" y="224"/>
                </a:lnTo>
                <a:lnTo>
                  <a:pt x="3638" y="123"/>
                </a:lnTo>
                <a:lnTo>
                  <a:pt x="3713" y="56"/>
                </a:lnTo>
                <a:lnTo>
                  <a:pt x="3809" y="11"/>
                </a:lnTo>
                <a:lnTo>
                  <a:pt x="3926" y="0"/>
                </a:lnTo>
                <a:lnTo>
                  <a:pt x="4032" y="0"/>
                </a:lnTo>
                <a:lnTo>
                  <a:pt x="4117" y="34"/>
                </a:lnTo>
                <a:lnTo>
                  <a:pt x="4192" y="67"/>
                </a:lnTo>
                <a:lnTo>
                  <a:pt x="4256" y="134"/>
                </a:lnTo>
                <a:lnTo>
                  <a:pt x="4277" y="190"/>
                </a:lnTo>
                <a:lnTo>
                  <a:pt x="4266" y="268"/>
                </a:lnTo>
                <a:lnTo>
                  <a:pt x="4224" y="347"/>
                </a:lnTo>
                <a:lnTo>
                  <a:pt x="4139" y="447"/>
                </a:lnTo>
                <a:lnTo>
                  <a:pt x="4032" y="536"/>
                </a:lnTo>
                <a:lnTo>
                  <a:pt x="3958" y="627"/>
                </a:lnTo>
                <a:lnTo>
                  <a:pt x="3894" y="705"/>
                </a:lnTo>
                <a:lnTo>
                  <a:pt x="3862" y="794"/>
                </a:lnTo>
                <a:lnTo>
                  <a:pt x="3841" y="873"/>
                </a:lnTo>
                <a:lnTo>
                  <a:pt x="3851" y="973"/>
                </a:lnTo>
                <a:lnTo>
                  <a:pt x="3883" y="1085"/>
                </a:lnTo>
                <a:lnTo>
                  <a:pt x="3958" y="1208"/>
                </a:lnTo>
                <a:lnTo>
                  <a:pt x="4085" y="1443"/>
                </a:lnTo>
                <a:lnTo>
                  <a:pt x="4192" y="1678"/>
                </a:lnTo>
                <a:lnTo>
                  <a:pt x="4245" y="1812"/>
                </a:lnTo>
                <a:lnTo>
                  <a:pt x="4309" y="1958"/>
                </a:lnTo>
                <a:lnTo>
                  <a:pt x="4362" y="2114"/>
                </a:lnTo>
                <a:lnTo>
                  <a:pt x="4373" y="2248"/>
                </a:lnTo>
                <a:lnTo>
                  <a:pt x="4351" y="2349"/>
                </a:lnTo>
                <a:lnTo>
                  <a:pt x="4341" y="2427"/>
                </a:lnTo>
                <a:lnTo>
                  <a:pt x="4309" y="2472"/>
                </a:lnTo>
                <a:lnTo>
                  <a:pt x="4256" y="2506"/>
                </a:lnTo>
                <a:lnTo>
                  <a:pt x="4202" y="2494"/>
                </a:lnTo>
                <a:lnTo>
                  <a:pt x="4139" y="2483"/>
                </a:lnTo>
                <a:lnTo>
                  <a:pt x="3979" y="2405"/>
                </a:lnTo>
                <a:lnTo>
                  <a:pt x="3819" y="2304"/>
                </a:lnTo>
                <a:lnTo>
                  <a:pt x="3681" y="2193"/>
                </a:lnTo>
                <a:lnTo>
                  <a:pt x="3564" y="2103"/>
                </a:lnTo>
                <a:lnTo>
                  <a:pt x="3479" y="2058"/>
                </a:lnTo>
                <a:lnTo>
                  <a:pt x="3415" y="2048"/>
                </a:lnTo>
                <a:lnTo>
                  <a:pt x="3383" y="2092"/>
                </a:lnTo>
                <a:lnTo>
                  <a:pt x="3341" y="2147"/>
                </a:lnTo>
                <a:lnTo>
                  <a:pt x="3287" y="2193"/>
                </a:lnTo>
                <a:lnTo>
                  <a:pt x="3192" y="2226"/>
                </a:lnTo>
                <a:lnTo>
                  <a:pt x="3128" y="2237"/>
                </a:lnTo>
                <a:lnTo>
                  <a:pt x="3043" y="2248"/>
                </a:lnTo>
                <a:lnTo>
                  <a:pt x="2968" y="2260"/>
                </a:lnTo>
                <a:lnTo>
                  <a:pt x="2904" y="2316"/>
                </a:lnTo>
                <a:lnTo>
                  <a:pt x="2841" y="2383"/>
                </a:lnTo>
                <a:lnTo>
                  <a:pt x="2787" y="2450"/>
                </a:lnTo>
                <a:lnTo>
                  <a:pt x="2745" y="2528"/>
                </a:lnTo>
                <a:lnTo>
                  <a:pt x="2692" y="2584"/>
                </a:lnTo>
                <a:lnTo>
                  <a:pt x="2660" y="2617"/>
                </a:lnTo>
                <a:lnTo>
                  <a:pt x="2628" y="2629"/>
                </a:lnTo>
                <a:lnTo>
                  <a:pt x="2532" y="2595"/>
                </a:lnTo>
                <a:lnTo>
                  <a:pt x="2458" y="2584"/>
                </a:lnTo>
                <a:lnTo>
                  <a:pt x="2340" y="2617"/>
                </a:lnTo>
                <a:lnTo>
                  <a:pt x="2234" y="2673"/>
                </a:lnTo>
                <a:lnTo>
                  <a:pt x="2138" y="2730"/>
                </a:lnTo>
                <a:lnTo>
                  <a:pt x="2074" y="2730"/>
                </a:lnTo>
                <a:lnTo>
                  <a:pt x="2021" y="2707"/>
                </a:lnTo>
                <a:lnTo>
                  <a:pt x="1957" y="2663"/>
                </a:lnTo>
                <a:lnTo>
                  <a:pt x="1883" y="2617"/>
                </a:lnTo>
                <a:lnTo>
                  <a:pt x="1755" y="2517"/>
                </a:lnTo>
                <a:lnTo>
                  <a:pt x="1681" y="2483"/>
                </a:lnTo>
                <a:lnTo>
                  <a:pt x="1628" y="2472"/>
                </a:lnTo>
                <a:lnTo>
                  <a:pt x="1479" y="2461"/>
                </a:lnTo>
                <a:lnTo>
                  <a:pt x="1319" y="2450"/>
                </a:lnTo>
                <a:lnTo>
                  <a:pt x="1181" y="2450"/>
                </a:lnTo>
                <a:lnTo>
                  <a:pt x="1117" y="2472"/>
                </a:lnTo>
                <a:lnTo>
                  <a:pt x="1085" y="2506"/>
                </a:lnTo>
                <a:lnTo>
                  <a:pt x="1032" y="2595"/>
                </a:lnTo>
                <a:lnTo>
                  <a:pt x="1000" y="2673"/>
                </a:lnTo>
                <a:lnTo>
                  <a:pt x="968" y="2707"/>
                </a:lnTo>
                <a:lnTo>
                  <a:pt x="925" y="2718"/>
                </a:lnTo>
                <a:lnTo>
                  <a:pt x="883" y="2718"/>
                </a:lnTo>
                <a:lnTo>
                  <a:pt x="819" y="2696"/>
                </a:lnTo>
                <a:lnTo>
                  <a:pt x="734" y="2663"/>
                </a:lnTo>
                <a:lnTo>
                  <a:pt x="649" y="2651"/>
                </a:lnTo>
                <a:lnTo>
                  <a:pt x="479" y="2651"/>
                </a:lnTo>
                <a:lnTo>
                  <a:pt x="330" y="2663"/>
                </a:lnTo>
                <a:lnTo>
                  <a:pt x="213" y="2663"/>
                </a:lnTo>
                <a:lnTo>
                  <a:pt x="117" y="2617"/>
                </a:lnTo>
                <a:lnTo>
                  <a:pt x="53" y="2540"/>
                </a:lnTo>
                <a:lnTo>
                  <a:pt x="10" y="2439"/>
                </a:lnTo>
                <a:lnTo>
                  <a:pt x="0" y="2316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38200" y="2901950"/>
            <a:ext cx="884238" cy="4127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Times New Roman" pitchFamily="80" charset="0"/>
                <a:cs typeface="Arial" charset="0"/>
              </a:rPr>
              <a:t>Source</a:t>
            </a:r>
            <a:endParaRPr lang="en-US" sz="1800">
              <a:latin typeface="Tahoma" pitchFamily="80" charset="0"/>
              <a:cs typeface="Arial" charset="0"/>
            </a:endParaRP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1714500" y="3044825"/>
            <a:ext cx="1133475" cy="127000"/>
            <a:chOff x="1099" y="2126"/>
            <a:chExt cx="714" cy="110"/>
          </a:xfrm>
        </p:grpSpPr>
        <p:sp>
          <p:nvSpPr>
            <p:cNvPr id="10307" name="Freeform 7"/>
            <p:cNvSpPr>
              <a:spLocks/>
            </p:cNvSpPr>
            <p:nvPr/>
          </p:nvSpPr>
          <p:spPr bwMode="auto">
            <a:xfrm>
              <a:off x="1575" y="2126"/>
              <a:ext cx="238" cy="110"/>
            </a:xfrm>
            <a:custGeom>
              <a:avLst/>
              <a:gdLst>
                <a:gd name="T0" fmla="*/ 237 w 238"/>
                <a:gd name="T1" fmla="*/ 60 h 110"/>
                <a:gd name="T2" fmla="*/ 0 w 238"/>
                <a:gd name="T3" fmla="*/ 109 h 110"/>
                <a:gd name="T4" fmla="*/ 0 w 238"/>
                <a:gd name="T5" fmla="*/ 60 h 110"/>
                <a:gd name="T6" fmla="*/ 0 w 238"/>
                <a:gd name="T7" fmla="*/ 0 h 110"/>
                <a:gd name="T8" fmla="*/ 237 w 238"/>
                <a:gd name="T9" fmla="*/ 6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10"/>
                <a:gd name="T17" fmla="*/ 238 w 2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10">
                  <a:moveTo>
                    <a:pt x="237" y="60"/>
                  </a:moveTo>
                  <a:lnTo>
                    <a:pt x="0" y="10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237" y="6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8"/>
            <p:cNvSpPr>
              <a:spLocks noChangeShapeType="1"/>
            </p:cNvSpPr>
            <p:nvPr/>
          </p:nvSpPr>
          <p:spPr bwMode="auto">
            <a:xfrm>
              <a:off x="1099" y="2192"/>
              <a:ext cx="46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1714500" y="3184525"/>
            <a:ext cx="1031875" cy="612775"/>
            <a:chOff x="1099" y="2246"/>
            <a:chExt cx="650" cy="532"/>
          </a:xfrm>
        </p:grpSpPr>
        <p:sp>
          <p:nvSpPr>
            <p:cNvPr id="10305" name="Freeform 10"/>
            <p:cNvSpPr>
              <a:spLocks/>
            </p:cNvSpPr>
            <p:nvPr/>
          </p:nvSpPr>
          <p:spPr bwMode="auto">
            <a:xfrm>
              <a:off x="1532" y="2594"/>
              <a:ext cx="217" cy="184"/>
            </a:xfrm>
            <a:custGeom>
              <a:avLst/>
              <a:gdLst>
                <a:gd name="T0" fmla="*/ 216 w 217"/>
                <a:gd name="T1" fmla="*/ 183 h 184"/>
                <a:gd name="T2" fmla="*/ 0 w 217"/>
                <a:gd name="T3" fmla="*/ 81 h 184"/>
                <a:gd name="T4" fmla="*/ 41 w 217"/>
                <a:gd name="T5" fmla="*/ 41 h 184"/>
                <a:gd name="T6" fmla="*/ 72 w 217"/>
                <a:gd name="T7" fmla="*/ 0 h 184"/>
                <a:gd name="T8" fmla="*/ 216 w 217"/>
                <a:gd name="T9" fmla="*/ 183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184"/>
                <a:gd name="T17" fmla="*/ 217 w 217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184">
                  <a:moveTo>
                    <a:pt x="216" y="183"/>
                  </a:moveTo>
                  <a:lnTo>
                    <a:pt x="0" y="81"/>
                  </a:lnTo>
                  <a:lnTo>
                    <a:pt x="41" y="41"/>
                  </a:lnTo>
                  <a:lnTo>
                    <a:pt x="72" y="0"/>
                  </a:lnTo>
                  <a:lnTo>
                    <a:pt x="216" y="183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11"/>
            <p:cNvSpPr>
              <a:spLocks noChangeShapeType="1"/>
            </p:cNvSpPr>
            <p:nvPr/>
          </p:nvSpPr>
          <p:spPr bwMode="auto">
            <a:xfrm>
              <a:off x="1099" y="2246"/>
              <a:ext cx="474" cy="388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2571750" y="2492375"/>
            <a:ext cx="608013" cy="577850"/>
            <a:chOff x="1639" y="1647"/>
            <a:chExt cx="383" cy="501"/>
          </a:xfrm>
        </p:grpSpPr>
        <p:sp>
          <p:nvSpPr>
            <p:cNvPr id="10303" name="Freeform 13"/>
            <p:cNvSpPr>
              <a:spLocks/>
            </p:cNvSpPr>
            <p:nvPr/>
          </p:nvSpPr>
          <p:spPr bwMode="auto">
            <a:xfrm>
              <a:off x="1639" y="1647"/>
              <a:ext cx="174" cy="217"/>
            </a:xfrm>
            <a:custGeom>
              <a:avLst/>
              <a:gdLst>
                <a:gd name="T0" fmla="*/ 0 w 174"/>
                <a:gd name="T1" fmla="*/ 0 h 217"/>
                <a:gd name="T2" fmla="*/ 173 w 174"/>
                <a:gd name="T3" fmla="*/ 144 h 217"/>
                <a:gd name="T4" fmla="*/ 132 w 174"/>
                <a:gd name="T5" fmla="*/ 175 h 217"/>
                <a:gd name="T6" fmla="*/ 81 w 174"/>
                <a:gd name="T7" fmla="*/ 216 h 217"/>
                <a:gd name="T8" fmla="*/ 0 w 174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217"/>
                <a:gd name="T17" fmla="*/ 174 w 174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217">
                  <a:moveTo>
                    <a:pt x="0" y="0"/>
                  </a:moveTo>
                  <a:lnTo>
                    <a:pt x="173" y="144"/>
                  </a:lnTo>
                  <a:lnTo>
                    <a:pt x="132" y="175"/>
                  </a:lnTo>
                  <a:lnTo>
                    <a:pt x="81" y="21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14"/>
            <p:cNvSpPr>
              <a:spLocks noChangeShapeType="1"/>
            </p:cNvSpPr>
            <p:nvPr/>
          </p:nvSpPr>
          <p:spPr bwMode="auto">
            <a:xfrm flipH="1" flipV="1">
              <a:off x="1756" y="1807"/>
              <a:ext cx="266" cy="34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2182813" y="3957638"/>
            <a:ext cx="895350" cy="331787"/>
            <a:chOff x="1394" y="2916"/>
            <a:chExt cx="564" cy="288"/>
          </a:xfrm>
        </p:grpSpPr>
        <p:sp>
          <p:nvSpPr>
            <p:cNvPr id="10301" name="Freeform 16"/>
            <p:cNvSpPr>
              <a:spLocks/>
            </p:cNvSpPr>
            <p:nvPr/>
          </p:nvSpPr>
          <p:spPr bwMode="auto">
            <a:xfrm>
              <a:off x="1394" y="3041"/>
              <a:ext cx="227" cy="163"/>
            </a:xfrm>
            <a:custGeom>
              <a:avLst/>
              <a:gdLst>
                <a:gd name="T0" fmla="*/ 0 w 227"/>
                <a:gd name="T1" fmla="*/ 162 h 163"/>
                <a:gd name="T2" fmla="*/ 175 w 227"/>
                <a:gd name="T3" fmla="*/ 0 h 163"/>
                <a:gd name="T4" fmla="*/ 195 w 227"/>
                <a:gd name="T5" fmla="*/ 51 h 163"/>
                <a:gd name="T6" fmla="*/ 226 w 227"/>
                <a:gd name="T7" fmla="*/ 101 h 163"/>
                <a:gd name="T8" fmla="*/ 0 w 227"/>
                <a:gd name="T9" fmla="*/ 16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63"/>
                <a:gd name="T17" fmla="*/ 227 w 227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63">
                  <a:moveTo>
                    <a:pt x="0" y="162"/>
                  </a:moveTo>
                  <a:lnTo>
                    <a:pt x="175" y="0"/>
                  </a:lnTo>
                  <a:lnTo>
                    <a:pt x="195" y="51"/>
                  </a:lnTo>
                  <a:lnTo>
                    <a:pt x="226" y="101"/>
                  </a:lnTo>
                  <a:lnTo>
                    <a:pt x="0" y="16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17"/>
            <p:cNvSpPr>
              <a:spLocks noChangeShapeType="1"/>
            </p:cNvSpPr>
            <p:nvPr/>
          </p:nvSpPr>
          <p:spPr bwMode="auto">
            <a:xfrm flipH="1">
              <a:off x="1575" y="2916"/>
              <a:ext cx="383" cy="176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8" name="Group 18"/>
          <p:cNvGrpSpPr>
            <a:grpSpLocks/>
          </p:cNvGrpSpPr>
          <p:nvPr/>
        </p:nvGrpSpPr>
        <p:grpSpPr bwMode="auto">
          <a:xfrm>
            <a:off x="3521075" y="3211513"/>
            <a:ext cx="3346450" cy="795337"/>
            <a:chOff x="2237" y="2270"/>
            <a:chExt cx="2108" cy="689"/>
          </a:xfrm>
        </p:grpSpPr>
        <p:sp>
          <p:nvSpPr>
            <p:cNvPr id="10299" name="Freeform 19"/>
            <p:cNvSpPr>
              <a:spLocks/>
            </p:cNvSpPr>
            <p:nvPr/>
          </p:nvSpPr>
          <p:spPr bwMode="auto">
            <a:xfrm>
              <a:off x="4107" y="2839"/>
              <a:ext cx="238" cy="120"/>
            </a:xfrm>
            <a:custGeom>
              <a:avLst/>
              <a:gdLst>
                <a:gd name="T0" fmla="*/ 237 w 238"/>
                <a:gd name="T1" fmla="*/ 119 h 120"/>
                <a:gd name="T2" fmla="*/ 0 w 238"/>
                <a:gd name="T3" fmla="*/ 99 h 120"/>
                <a:gd name="T4" fmla="*/ 20 w 238"/>
                <a:gd name="T5" fmla="*/ 50 h 120"/>
                <a:gd name="T6" fmla="*/ 31 w 238"/>
                <a:gd name="T7" fmla="*/ 0 h 120"/>
                <a:gd name="T8" fmla="*/ 237 w 238"/>
                <a:gd name="T9" fmla="*/ 1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20"/>
                <a:gd name="T17" fmla="*/ 238 w 23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20">
                  <a:moveTo>
                    <a:pt x="237" y="119"/>
                  </a:moveTo>
                  <a:lnTo>
                    <a:pt x="0" y="99"/>
                  </a:lnTo>
                  <a:lnTo>
                    <a:pt x="20" y="50"/>
                  </a:lnTo>
                  <a:lnTo>
                    <a:pt x="31" y="0"/>
                  </a:lnTo>
                  <a:lnTo>
                    <a:pt x="237" y="119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20"/>
            <p:cNvSpPr>
              <a:spLocks noChangeShapeType="1"/>
            </p:cNvSpPr>
            <p:nvPr/>
          </p:nvSpPr>
          <p:spPr bwMode="auto">
            <a:xfrm>
              <a:off x="2237" y="2270"/>
              <a:ext cx="1881" cy="60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9" name="Group 21"/>
          <p:cNvGrpSpPr>
            <a:grpSpLocks/>
          </p:cNvGrpSpPr>
          <p:nvPr/>
        </p:nvGrpSpPr>
        <p:grpSpPr bwMode="auto">
          <a:xfrm>
            <a:off x="3521075" y="2971800"/>
            <a:ext cx="846138" cy="212725"/>
            <a:chOff x="2237" y="2062"/>
            <a:chExt cx="533" cy="184"/>
          </a:xfrm>
        </p:grpSpPr>
        <p:sp>
          <p:nvSpPr>
            <p:cNvPr id="10297" name="Freeform 22"/>
            <p:cNvSpPr>
              <a:spLocks/>
            </p:cNvSpPr>
            <p:nvPr/>
          </p:nvSpPr>
          <p:spPr bwMode="auto">
            <a:xfrm>
              <a:off x="2533" y="2062"/>
              <a:ext cx="237" cy="121"/>
            </a:xfrm>
            <a:custGeom>
              <a:avLst/>
              <a:gdLst>
                <a:gd name="T0" fmla="*/ 236 w 237"/>
                <a:gd name="T1" fmla="*/ 0 h 121"/>
                <a:gd name="T2" fmla="*/ 41 w 237"/>
                <a:gd name="T3" fmla="*/ 120 h 121"/>
                <a:gd name="T4" fmla="*/ 20 w 237"/>
                <a:gd name="T5" fmla="*/ 70 h 121"/>
                <a:gd name="T6" fmla="*/ 0 w 237"/>
                <a:gd name="T7" fmla="*/ 20 h 121"/>
                <a:gd name="T8" fmla="*/ 236 w 237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21"/>
                <a:gd name="T17" fmla="*/ 237 w 237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21">
                  <a:moveTo>
                    <a:pt x="236" y="0"/>
                  </a:moveTo>
                  <a:lnTo>
                    <a:pt x="41" y="120"/>
                  </a:lnTo>
                  <a:lnTo>
                    <a:pt x="20" y="70"/>
                  </a:lnTo>
                  <a:lnTo>
                    <a:pt x="0" y="20"/>
                  </a:lnTo>
                  <a:lnTo>
                    <a:pt x="236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23"/>
            <p:cNvSpPr>
              <a:spLocks noChangeShapeType="1"/>
            </p:cNvSpPr>
            <p:nvPr/>
          </p:nvSpPr>
          <p:spPr bwMode="auto">
            <a:xfrm flipV="1">
              <a:off x="2237" y="2139"/>
              <a:ext cx="307" cy="107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0" name="Group 24"/>
          <p:cNvGrpSpPr>
            <a:grpSpLocks/>
          </p:cNvGrpSpPr>
          <p:nvPr/>
        </p:nvGrpSpPr>
        <p:grpSpPr bwMode="auto">
          <a:xfrm>
            <a:off x="3517900" y="2212975"/>
            <a:ext cx="1284288" cy="688975"/>
            <a:chOff x="2235" y="1405"/>
            <a:chExt cx="809" cy="597"/>
          </a:xfrm>
        </p:grpSpPr>
        <p:sp>
          <p:nvSpPr>
            <p:cNvPr id="10295" name="Freeform 25"/>
            <p:cNvSpPr>
              <a:spLocks/>
            </p:cNvSpPr>
            <p:nvPr/>
          </p:nvSpPr>
          <p:spPr bwMode="auto">
            <a:xfrm>
              <a:off x="2235" y="1817"/>
              <a:ext cx="216" cy="185"/>
            </a:xfrm>
            <a:custGeom>
              <a:avLst/>
              <a:gdLst>
                <a:gd name="T0" fmla="*/ 0 w 216"/>
                <a:gd name="T1" fmla="*/ 184 h 185"/>
                <a:gd name="T2" fmla="*/ 144 w 216"/>
                <a:gd name="T3" fmla="*/ 0 h 185"/>
                <a:gd name="T4" fmla="*/ 184 w 216"/>
                <a:gd name="T5" fmla="*/ 41 h 185"/>
                <a:gd name="T6" fmla="*/ 215 w 216"/>
                <a:gd name="T7" fmla="*/ 81 h 185"/>
                <a:gd name="T8" fmla="*/ 0 w 216"/>
                <a:gd name="T9" fmla="*/ 184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85"/>
                <a:gd name="T17" fmla="*/ 216 w 216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85">
                  <a:moveTo>
                    <a:pt x="0" y="184"/>
                  </a:moveTo>
                  <a:lnTo>
                    <a:pt x="144" y="0"/>
                  </a:lnTo>
                  <a:lnTo>
                    <a:pt x="184" y="41"/>
                  </a:lnTo>
                  <a:lnTo>
                    <a:pt x="215" y="81"/>
                  </a:lnTo>
                  <a:lnTo>
                    <a:pt x="0" y="18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26"/>
            <p:cNvSpPr>
              <a:spLocks noChangeShapeType="1"/>
            </p:cNvSpPr>
            <p:nvPr/>
          </p:nvSpPr>
          <p:spPr bwMode="auto">
            <a:xfrm flipH="1">
              <a:off x="2405" y="1405"/>
              <a:ext cx="639" cy="45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1" name="Group 27"/>
          <p:cNvGrpSpPr>
            <a:grpSpLocks/>
          </p:cNvGrpSpPr>
          <p:nvPr/>
        </p:nvGrpSpPr>
        <p:grpSpPr bwMode="auto">
          <a:xfrm>
            <a:off x="3179763" y="3184525"/>
            <a:ext cx="174625" cy="552450"/>
            <a:chOff x="2022" y="2246"/>
            <a:chExt cx="110" cy="479"/>
          </a:xfrm>
        </p:grpSpPr>
        <p:sp>
          <p:nvSpPr>
            <p:cNvPr id="10293" name="Freeform 28"/>
            <p:cNvSpPr>
              <a:spLocks/>
            </p:cNvSpPr>
            <p:nvPr/>
          </p:nvSpPr>
          <p:spPr bwMode="auto">
            <a:xfrm>
              <a:off x="2022" y="2488"/>
              <a:ext cx="110" cy="237"/>
            </a:xfrm>
            <a:custGeom>
              <a:avLst/>
              <a:gdLst>
                <a:gd name="T0" fmla="*/ 30 w 110"/>
                <a:gd name="T1" fmla="*/ 236 h 237"/>
                <a:gd name="T2" fmla="*/ 0 w 110"/>
                <a:gd name="T3" fmla="*/ 0 h 237"/>
                <a:gd name="T4" fmla="*/ 60 w 110"/>
                <a:gd name="T5" fmla="*/ 10 h 237"/>
                <a:gd name="T6" fmla="*/ 109 w 110"/>
                <a:gd name="T7" fmla="*/ 10 h 237"/>
                <a:gd name="T8" fmla="*/ 30 w 110"/>
                <a:gd name="T9" fmla="*/ 236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37"/>
                <a:gd name="T17" fmla="*/ 110 w 110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37">
                  <a:moveTo>
                    <a:pt x="30" y="236"/>
                  </a:moveTo>
                  <a:lnTo>
                    <a:pt x="0" y="0"/>
                  </a:lnTo>
                  <a:lnTo>
                    <a:pt x="60" y="10"/>
                  </a:lnTo>
                  <a:lnTo>
                    <a:pt x="109" y="10"/>
                  </a:lnTo>
                  <a:lnTo>
                    <a:pt x="30" y="23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29"/>
            <p:cNvSpPr>
              <a:spLocks noChangeShapeType="1"/>
            </p:cNvSpPr>
            <p:nvPr/>
          </p:nvSpPr>
          <p:spPr bwMode="auto">
            <a:xfrm flipH="1">
              <a:off x="2088" y="2246"/>
              <a:ext cx="32" cy="24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368550" y="4017963"/>
            <a:ext cx="895350" cy="346075"/>
            <a:chOff x="1511" y="2969"/>
            <a:chExt cx="564" cy="299"/>
          </a:xfrm>
        </p:grpSpPr>
        <p:sp>
          <p:nvSpPr>
            <p:cNvPr id="10291" name="Freeform 31"/>
            <p:cNvSpPr>
              <a:spLocks/>
            </p:cNvSpPr>
            <p:nvPr/>
          </p:nvSpPr>
          <p:spPr bwMode="auto">
            <a:xfrm>
              <a:off x="1511" y="3105"/>
              <a:ext cx="227" cy="163"/>
            </a:xfrm>
            <a:custGeom>
              <a:avLst/>
              <a:gdLst>
                <a:gd name="T0" fmla="*/ 0 w 227"/>
                <a:gd name="T1" fmla="*/ 162 h 163"/>
                <a:gd name="T2" fmla="*/ 175 w 227"/>
                <a:gd name="T3" fmla="*/ 0 h 163"/>
                <a:gd name="T4" fmla="*/ 206 w 227"/>
                <a:gd name="T5" fmla="*/ 51 h 163"/>
                <a:gd name="T6" fmla="*/ 226 w 227"/>
                <a:gd name="T7" fmla="*/ 101 h 163"/>
                <a:gd name="T8" fmla="*/ 0 w 227"/>
                <a:gd name="T9" fmla="*/ 16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163"/>
                <a:gd name="T17" fmla="*/ 227 w 227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163">
                  <a:moveTo>
                    <a:pt x="0" y="162"/>
                  </a:moveTo>
                  <a:lnTo>
                    <a:pt x="175" y="0"/>
                  </a:lnTo>
                  <a:lnTo>
                    <a:pt x="206" y="51"/>
                  </a:lnTo>
                  <a:lnTo>
                    <a:pt x="226" y="101"/>
                  </a:lnTo>
                  <a:lnTo>
                    <a:pt x="0" y="16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32"/>
            <p:cNvSpPr>
              <a:spLocks noChangeShapeType="1"/>
            </p:cNvSpPr>
            <p:nvPr/>
          </p:nvSpPr>
          <p:spPr bwMode="auto">
            <a:xfrm flipH="1">
              <a:off x="1703" y="2969"/>
              <a:ext cx="372" cy="18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3" name="Group 33"/>
          <p:cNvGrpSpPr>
            <a:grpSpLocks/>
          </p:cNvGrpSpPr>
          <p:nvPr/>
        </p:nvGrpSpPr>
        <p:grpSpPr bwMode="auto">
          <a:xfrm>
            <a:off x="4919663" y="2139950"/>
            <a:ext cx="174625" cy="554038"/>
            <a:chOff x="3118" y="1341"/>
            <a:chExt cx="110" cy="480"/>
          </a:xfrm>
        </p:grpSpPr>
        <p:sp>
          <p:nvSpPr>
            <p:cNvPr id="10289" name="Freeform 34"/>
            <p:cNvSpPr>
              <a:spLocks/>
            </p:cNvSpPr>
            <p:nvPr/>
          </p:nvSpPr>
          <p:spPr bwMode="auto">
            <a:xfrm>
              <a:off x="3118" y="1583"/>
              <a:ext cx="110" cy="238"/>
            </a:xfrm>
            <a:custGeom>
              <a:avLst/>
              <a:gdLst>
                <a:gd name="T0" fmla="*/ 20 w 110"/>
                <a:gd name="T1" fmla="*/ 237 h 238"/>
                <a:gd name="T2" fmla="*/ 0 w 110"/>
                <a:gd name="T3" fmla="*/ 0 h 238"/>
                <a:gd name="T4" fmla="*/ 49 w 110"/>
                <a:gd name="T5" fmla="*/ 11 h 238"/>
                <a:gd name="T6" fmla="*/ 109 w 110"/>
                <a:gd name="T7" fmla="*/ 11 h 238"/>
                <a:gd name="T8" fmla="*/ 20 w 110"/>
                <a:gd name="T9" fmla="*/ 237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38"/>
                <a:gd name="T17" fmla="*/ 110 w 110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38">
                  <a:moveTo>
                    <a:pt x="20" y="237"/>
                  </a:moveTo>
                  <a:lnTo>
                    <a:pt x="0" y="0"/>
                  </a:lnTo>
                  <a:lnTo>
                    <a:pt x="49" y="11"/>
                  </a:lnTo>
                  <a:lnTo>
                    <a:pt x="109" y="11"/>
                  </a:lnTo>
                  <a:lnTo>
                    <a:pt x="20" y="237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35"/>
            <p:cNvSpPr>
              <a:spLocks noChangeShapeType="1"/>
            </p:cNvSpPr>
            <p:nvPr/>
          </p:nvSpPr>
          <p:spPr bwMode="auto">
            <a:xfrm flipH="1">
              <a:off x="3174" y="1341"/>
              <a:ext cx="32" cy="243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4" name="Group 36"/>
          <p:cNvGrpSpPr>
            <a:grpSpLocks/>
          </p:cNvGrpSpPr>
          <p:nvPr/>
        </p:nvGrpSpPr>
        <p:grpSpPr bwMode="auto">
          <a:xfrm>
            <a:off x="4957763" y="3048000"/>
            <a:ext cx="558800" cy="823913"/>
            <a:chOff x="3142" y="2129"/>
            <a:chExt cx="352" cy="713"/>
          </a:xfrm>
        </p:grpSpPr>
        <p:sp>
          <p:nvSpPr>
            <p:cNvPr id="10287" name="Freeform 37"/>
            <p:cNvSpPr>
              <a:spLocks/>
            </p:cNvSpPr>
            <p:nvPr/>
          </p:nvSpPr>
          <p:spPr bwMode="auto">
            <a:xfrm>
              <a:off x="3341" y="2615"/>
              <a:ext cx="153" cy="227"/>
            </a:xfrm>
            <a:custGeom>
              <a:avLst/>
              <a:gdLst>
                <a:gd name="T0" fmla="*/ 152 w 153"/>
                <a:gd name="T1" fmla="*/ 226 h 227"/>
                <a:gd name="T2" fmla="*/ 0 w 153"/>
                <a:gd name="T3" fmla="*/ 51 h 227"/>
                <a:gd name="T4" fmla="*/ 50 w 153"/>
                <a:gd name="T5" fmla="*/ 21 h 227"/>
                <a:gd name="T6" fmla="*/ 102 w 153"/>
                <a:gd name="T7" fmla="*/ 0 h 227"/>
                <a:gd name="T8" fmla="*/ 152 w 153"/>
                <a:gd name="T9" fmla="*/ 22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27"/>
                <a:gd name="T17" fmla="*/ 153 w 15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27">
                  <a:moveTo>
                    <a:pt x="152" y="226"/>
                  </a:moveTo>
                  <a:lnTo>
                    <a:pt x="0" y="51"/>
                  </a:lnTo>
                  <a:lnTo>
                    <a:pt x="50" y="21"/>
                  </a:lnTo>
                  <a:lnTo>
                    <a:pt x="102" y="0"/>
                  </a:lnTo>
                  <a:lnTo>
                    <a:pt x="152" y="22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38"/>
            <p:cNvSpPr>
              <a:spLocks noChangeShapeType="1"/>
            </p:cNvSpPr>
            <p:nvPr/>
          </p:nvSpPr>
          <p:spPr bwMode="auto">
            <a:xfrm>
              <a:off x="3142" y="2129"/>
              <a:ext cx="250" cy="50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5" name="Group 39"/>
          <p:cNvGrpSpPr>
            <a:grpSpLocks/>
          </p:cNvGrpSpPr>
          <p:nvPr/>
        </p:nvGrpSpPr>
        <p:grpSpPr bwMode="auto">
          <a:xfrm>
            <a:off x="4957763" y="2941638"/>
            <a:ext cx="946150" cy="169862"/>
            <a:chOff x="3142" y="2036"/>
            <a:chExt cx="596" cy="147"/>
          </a:xfrm>
        </p:grpSpPr>
        <p:sp>
          <p:nvSpPr>
            <p:cNvPr id="10285" name="Freeform 40"/>
            <p:cNvSpPr>
              <a:spLocks/>
            </p:cNvSpPr>
            <p:nvPr/>
          </p:nvSpPr>
          <p:spPr bwMode="auto">
            <a:xfrm>
              <a:off x="3501" y="2062"/>
              <a:ext cx="237" cy="121"/>
            </a:xfrm>
            <a:custGeom>
              <a:avLst/>
              <a:gdLst>
                <a:gd name="T0" fmla="*/ 236 w 237"/>
                <a:gd name="T1" fmla="*/ 120 h 121"/>
                <a:gd name="T2" fmla="*/ 0 w 237"/>
                <a:gd name="T3" fmla="*/ 99 h 121"/>
                <a:gd name="T4" fmla="*/ 20 w 237"/>
                <a:gd name="T5" fmla="*/ 50 h 121"/>
                <a:gd name="T6" fmla="*/ 31 w 237"/>
                <a:gd name="T7" fmla="*/ 0 h 121"/>
                <a:gd name="T8" fmla="*/ 236 w 237"/>
                <a:gd name="T9" fmla="*/ 12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21"/>
                <a:gd name="T17" fmla="*/ 237 w 237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21">
                  <a:moveTo>
                    <a:pt x="236" y="120"/>
                  </a:moveTo>
                  <a:lnTo>
                    <a:pt x="0" y="99"/>
                  </a:lnTo>
                  <a:lnTo>
                    <a:pt x="20" y="50"/>
                  </a:lnTo>
                  <a:lnTo>
                    <a:pt x="31" y="0"/>
                  </a:lnTo>
                  <a:lnTo>
                    <a:pt x="236" y="12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1"/>
            <p:cNvSpPr>
              <a:spLocks noChangeShapeType="1"/>
            </p:cNvSpPr>
            <p:nvPr/>
          </p:nvSpPr>
          <p:spPr bwMode="auto">
            <a:xfrm>
              <a:off x="3142" y="2036"/>
              <a:ext cx="370" cy="5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6" name="Group 42"/>
          <p:cNvGrpSpPr>
            <a:grpSpLocks/>
          </p:cNvGrpSpPr>
          <p:nvPr/>
        </p:nvGrpSpPr>
        <p:grpSpPr bwMode="auto">
          <a:xfrm>
            <a:off x="6494463" y="3330575"/>
            <a:ext cx="457200" cy="627063"/>
            <a:chOff x="4110" y="2373"/>
            <a:chExt cx="288" cy="544"/>
          </a:xfrm>
        </p:grpSpPr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4245" y="2690"/>
              <a:ext cx="153" cy="227"/>
            </a:xfrm>
            <a:custGeom>
              <a:avLst/>
              <a:gdLst>
                <a:gd name="T0" fmla="*/ 152 w 153"/>
                <a:gd name="T1" fmla="*/ 226 h 227"/>
                <a:gd name="T2" fmla="*/ 0 w 153"/>
                <a:gd name="T3" fmla="*/ 62 h 227"/>
                <a:gd name="T4" fmla="*/ 51 w 153"/>
                <a:gd name="T5" fmla="*/ 31 h 227"/>
                <a:gd name="T6" fmla="*/ 102 w 153"/>
                <a:gd name="T7" fmla="*/ 0 h 227"/>
                <a:gd name="T8" fmla="*/ 152 w 153"/>
                <a:gd name="T9" fmla="*/ 22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27"/>
                <a:gd name="T17" fmla="*/ 153 w 15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27">
                  <a:moveTo>
                    <a:pt x="152" y="226"/>
                  </a:moveTo>
                  <a:lnTo>
                    <a:pt x="0" y="62"/>
                  </a:lnTo>
                  <a:lnTo>
                    <a:pt x="51" y="31"/>
                  </a:lnTo>
                  <a:lnTo>
                    <a:pt x="102" y="0"/>
                  </a:lnTo>
                  <a:lnTo>
                    <a:pt x="152" y="22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110" y="2373"/>
              <a:ext cx="186" cy="34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7" name="Group 45"/>
          <p:cNvGrpSpPr>
            <a:grpSpLocks/>
          </p:cNvGrpSpPr>
          <p:nvPr/>
        </p:nvGrpSpPr>
        <p:grpSpPr bwMode="auto">
          <a:xfrm>
            <a:off x="6675438" y="2913063"/>
            <a:ext cx="709612" cy="198437"/>
            <a:chOff x="4224" y="2012"/>
            <a:chExt cx="447" cy="171"/>
          </a:xfrm>
        </p:grpSpPr>
        <p:sp>
          <p:nvSpPr>
            <p:cNvPr id="10281" name="Freeform 46"/>
            <p:cNvSpPr>
              <a:spLocks/>
            </p:cNvSpPr>
            <p:nvPr/>
          </p:nvSpPr>
          <p:spPr bwMode="auto">
            <a:xfrm>
              <a:off x="4224" y="2041"/>
              <a:ext cx="238" cy="142"/>
            </a:xfrm>
            <a:custGeom>
              <a:avLst/>
              <a:gdLst>
                <a:gd name="T0" fmla="*/ 0 w 238"/>
                <a:gd name="T1" fmla="*/ 141 h 142"/>
                <a:gd name="T2" fmla="*/ 195 w 238"/>
                <a:gd name="T3" fmla="*/ 0 h 142"/>
                <a:gd name="T4" fmla="*/ 217 w 238"/>
                <a:gd name="T5" fmla="*/ 50 h 142"/>
                <a:gd name="T6" fmla="*/ 237 w 238"/>
                <a:gd name="T7" fmla="*/ 100 h 142"/>
                <a:gd name="T8" fmla="*/ 0 w 238"/>
                <a:gd name="T9" fmla="*/ 14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0" y="141"/>
                  </a:moveTo>
                  <a:lnTo>
                    <a:pt x="195" y="0"/>
                  </a:lnTo>
                  <a:lnTo>
                    <a:pt x="217" y="50"/>
                  </a:lnTo>
                  <a:lnTo>
                    <a:pt x="237" y="100"/>
                  </a:lnTo>
                  <a:lnTo>
                    <a:pt x="0" y="141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7"/>
            <p:cNvSpPr>
              <a:spLocks noChangeShapeType="1"/>
            </p:cNvSpPr>
            <p:nvPr/>
          </p:nvSpPr>
          <p:spPr bwMode="auto">
            <a:xfrm flipH="1">
              <a:off x="4426" y="2012"/>
              <a:ext cx="245" cy="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8" name="Group 48"/>
          <p:cNvGrpSpPr>
            <a:grpSpLocks/>
          </p:cNvGrpSpPr>
          <p:nvPr/>
        </p:nvGrpSpPr>
        <p:grpSpPr bwMode="auto">
          <a:xfrm>
            <a:off x="5815013" y="3330575"/>
            <a:ext cx="206375" cy="541338"/>
            <a:chOff x="3682" y="2373"/>
            <a:chExt cx="130" cy="469"/>
          </a:xfrm>
        </p:grpSpPr>
        <p:sp>
          <p:nvSpPr>
            <p:cNvPr id="10279" name="Freeform 49"/>
            <p:cNvSpPr>
              <a:spLocks/>
            </p:cNvSpPr>
            <p:nvPr/>
          </p:nvSpPr>
          <p:spPr bwMode="auto">
            <a:xfrm>
              <a:off x="3682" y="2605"/>
              <a:ext cx="110" cy="237"/>
            </a:xfrm>
            <a:custGeom>
              <a:avLst/>
              <a:gdLst>
                <a:gd name="T0" fmla="*/ 0 w 110"/>
                <a:gd name="T1" fmla="*/ 236 h 237"/>
                <a:gd name="T2" fmla="*/ 0 w 110"/>
                <a:gd name="T3" fmla="*/ 0 h 237"/>
                <a:gd name="T4" fmla="*/ 59 w 110"/>
                <a:gd name="T5" fmla="*/ 10 h 237"/>
                <a:gd name="T6" fmla="*/ 109 w 110"/>
                <a:gd name="T7" fmla="*/ 31 h 237"/>
                <a:gd name="T8" fmla="*/ 0 w 110"/>
                <a:gd name="T9" fmla="*/ 236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37"/>
                <a:gd name="T17" fmla="*/ 110 w 110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37">
                  <a:moveTo>
                    <a:pt x="0" y="236"/>
                  </a:moveTo>
                  <a:lnTo>
                    <a:pt x="0" y="0"/>
                  </a:lnTo>
                  <a:lnTo>
                    <a:pt x="59" y="10"/>
                  </a:lnTo>
                  <a:lnTo>
                    <a:pt x="109" y="31"/>
                  </a:lnTo>
                  <a:lnTo>
                    <a:pt x="0" y="23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50"/>
            <p:cNvSpPr>
              <a:spLocks noChangeShapeType="1"/>
            </p:cNvSpPr>
            <p:nvPr/>
          </p:nvSpPr>
          <p:spPr bwMode="auto">
            <a:xfrm flipH="1">
              <a:off x="3748" y="2373"/>
              <a:ext cx="64" cy="2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9" name="Group 51"/>
          <p:cNvGrpSpPr>
            <a:grpSpLocks/>
          </p:cNvGrpSpPr>
          <p:nvPr/>
        </p:nvGrpSpPr>
        <p:grpSpPr bwMode="auto">
          <a:xfrm>
            <a:off x="6494463" y="2419350"/>
            <a:ext cx="558800" cy="723900"/>
            <a:chOff x="4110" y="1583"/>
            <a:chExt cx="352" cy="628"/>
          </a:xfrm>
        </p:grpSpPr>
        <p:sp>
          <p:nvSpPr>
            <p:cNvPr id="10277" name="Freeform 52"/>
            <p:cNvSpPr>
              <a:spLocks/>
            </p:cNvSpPr>
            <p:nvPr/>
          </p:nvSpPr>
          <p:spPr bwMode="auto">
            <a:xfrm>
              <a:off x="4299" y="1583"/>
              <a:ext cx="163" cy="227"/>
            </a:xfrm>
            <a:custGeom>
              <a:avLst/>
              <a:gdLst>
                <a:gd name="T0" fmla="*/ 162 w 163"/>
                <a:gd name="T1" fmla="*/ 0 h 227"/>
                <a:gd name="T2" fmla="*/ 91 w 163"/>
                <a:gd name="T3" fmla="*/ 226 h 227"/>
                <a:gd name="T4" fmla="*/ 51 w 163"/>
                <a:gd name="T5" fmla="*/ 195 h 227"/>
                <a:gd name="T6" fmla="*/ 0 w 163"/>
                <a:gd name="T7" fmla="*/ 165 h 227"/>
                <a:gd name="T8" fmla="*/ 162 w 163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227"/>
                <a:gd name="T17" fmla="*/ 163 w 163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227">
                  <a:moveTo>
                    <a:pt x="162" y="0"/>
                  </a:moveTo>
                  <a:lnTo>
                    <a:pt x="91" y="226"/>
                  </a:lnTo>
                  <a:lnTo>
                    <a:pt x="51" y="195"/>
                  </a:lnTo>
                  <a:lnTo>
                    <a:pt x="0" y="165"/>
                  </a:lnTo>
                  <a:lnTo>
                    <a:pt x="162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53"/>
            <p:cNvSpPr>
              <a:spLocks noChangeShapeType="1"/>
            </p:cNvSpPr>
            <p:nvPr/>
          </p:nvSpPr>
          <p:spPr bwMode="auto">
            <a:xfrm flipV="1">
              <a:off x="4110" y="1764"/>
              <a:ext cx="240" cy="44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0" name="Group 54"/>
          <p:cNvGrpSpPr>
            <a:grpSpLocks/>
          </p:cNvGrpSpPr>
          <p:nvPr/>
        </p:nvGrpSpPr>
        <p:grpSpPr bwMode="auto">
          <a:xfrm>
            <a:off x="6596063" y="3255963"/>
            <a:ext cx="558800" cy="688975"/>
            <a:chOff x="4174" y="2309"/>
            <a:chExt cx="352" cy="597"/>
          </a:xfrm>
        </p:grpSpPr>
        <p:sp>
          <p:nvSpPr>
            <p:cNvPr id="10275" name="Freeform 55"/>
            <p:cNvSpPr>
              <a:spLocks/>
            </p:cNvSpPr>
            <p:nvPr/>
          </p:nvSpPr>
          <p:spPr bwMode="auto">
            <a:xfrm>
              <a:off x="4352" y="2679"/>
              <a:ext cx="174" cy="227"/>
            </a:xfrm>
            <a:custGeom>
              <a:avLst/>
              <a:gdLst>
                <a:gd name="T0" fmla="*/ 173 w 174"/>
                <a:gd name="T1" fmla="*/ 226 h 227"/>
                <a:gd name="T2" fmla="*/ 0 w 174"/>
                <a:gd name="T3" fmla="*/ 51 h 227"/>
                <a:gd name="T4" fmla="*/ 51 w 174"/>
                <a:gd name="T5" fmla="*/ 31 h 227"/>
                <a:gd name="T6" fmla="*/ 101 w 174"/>
                <a:gd name="T7" fmla="*/ 0 h 227"/>
                <a:gd name="T8" fmla="*/ 173 w 174"/>
                <a:gd name="T9" fmla="*/ 22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227"/>
                <a:gd name="T17" fmla="*/ 174 w 17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227">
                  <a:moveTo>
                    <a:pt x="173" y="226"/>
                  </a:moveTo>
                  <a:lnTo>
                    <a:pt x="0" y="51"/>
                  </a:lnTo>
                  <a:lnTo>
                    <a:pt x="51" y="31"/>
                  </a:lnTo>
                  <a:lnTo>
                    <a:pt x="101" y="0"/>
                  </a:lnTo>
                  <a:lnTo>
                    <a:pt x="173" y="22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56"/>
            <p:cNvSpPr>
              <a:spLocks noChangeShapeType="1"/>
            </p:cNvSpPr>
            <p:nvPr/>
          </p:nvSpPr>
          <p:spPr bwMode="auto">
            <a:xfrm>
              <a:off x="4174" y="2309"/>
              <a:ext cx="229" cy="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1" name="Rectangle 57"/>
          <p:cNvSpPr>
            <a:spLocks noChangeArrowheads="1"/>
          </p:cNvSpPr>
          <p:nvPr/>
        </p:nvSpPr>
        <p:spPr bwMode="auto">
          <a:xfrm>
            <a:off x="7340600" y="2693988"/>
            <a:ext cx="935038" cy="4111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2"/>
                </a:solidFill>
                <a:latin typeface="Times New Roman" pitchFamily="80" charset="0"/>
                <a:cs typeface="Arial" charset="0"/>
              </a:rPr>
              <a:t>Source</a:t>
            </a:r>
            <a:endParaRPr lang="en-US" sz="1800">
              <a:latin typeface="Tahoma" pitchFamily="80" charset="0"/>
              <a:cs typeface="Arial" charset="0"/>
            </a:endParaRPr>
          </a:p>
        </p:txBody>
      </p:sp>
      <p:sp>
        <p:nvSpPr>
          <p:cNvPr id="10262" name="Rectangle 58"/>
          <p:cNvSpPr>
            <a:spLocks noChangeArrowheads="1"/>
          </p:cNvSpPr>
          <p:nvPr/>
        </p:nvSpPr>
        <p:spPr bwMode="auto">
          <a:xfrm>
            <a:off x="4787900" y="1697038"/>
            <a:ext cx="954088" cy="41116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" pitchFamily="80" charset="0"/>
                <a:cs typeface="Arial" charset="0"/>
              </a:rPr>
              <a:t>Source</a:t>
            </a:r>
            <a:endParaRPr lang="en-US" sz="1800">
              <a:latin typeface="Tahoma" pitchFamily="80" charset="0"/>
              <a:cs typeface="Arial" charset="0"/>
            </a:endParaRPr>
          </a:p>
        </p:txBody>
      </p:sp>
      <p:sp>
        <p:nvSpPr>
          <p:cNvPr id="10263" name="Oval 59"/>
          <p:cNvSpPr>
            <a:spLocks noChangeArrowheads="1"/>
          </p:cNvSpPr>
          <p:nvPr/>
        </p:nvSpPr>
        <p:spPr bwMode="auto">
          <a:xfrm>
            <a:off x="1985963" y="2066925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64" name="Rectangle 60"/>
          <p:cNvSpPr>
            <a:spLocks noChangeArrowheads="1"/>
          </p:cNvSpPr>
          <p:nvPr/>
        </p:nvSpPr>
        <p:spPr bwMode="auto">
          <a:xfrm>
            <a:off x="3295650" y="4064000"/>
            <a:ext cx="2133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1" hangingPunct="1"/>
            <a:r>
              <a:rPr lang="en-US" sz="4000" b="1" i="1">
                <a:latin typeface="Times New Roman" pitchFamily="80" charset="0"/>
                <a:cs typeface="Arial" charset="0"/>
              </a:rPr>
              <a:t>Internet</a:t>
            </a:r>
            <a:endParaRPr lang="en-US" sz="1800">
              <a:latin typeface="Tahoma" pitchFamily="80" charset="0"/>
              <a:cs typeface="Arial" charset="0"/>
            </a:endParaRPr>
          </a:p>
        </p:txBody>
      </p:sp>
      <p:sp>
        <p:nvSpPr>
          <p:cNvPr id="10265" name="Oval 61"/>
          <p:cNvSpPr>
            <a:spLocks noChangeArrowheads="1"/>
          </p:cNvSpPr>
          <p:nvPr/>
        </p:nvSpPr>
        <p:spPr bwMode="auto">
          <a:xfrm>
            <a:off x="5810250" y="3035300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66" name="Oval 62"/>
          <p:cNvSpPr>
            <a:spLocks noChangeArrowheads="1"/>
          </p:cNvSpPr>
          <p:nvPr/>
        </p:nvSpPr>
        <p:spPr bwMode="auto">
          <a:xfrm>
            <a:off x="2838450" y="2870200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67" name="Oval 63"/>
          <p:cNvSpPr>
            <a:spLocks noChangeArrowheads="1"/>
          </p:cNvSpPr>
          <p:nvPr/>
        </p:nvSpPr>
        <p:spPr bwMode="auto">
          <a:xfrm>
            <a:off x="2762250" y="3700463"/>
            <a:ext cx="955675" cy="411162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68" name="Oval 64"/>
          <p:cNvSpPr>
            <a:spLocks noChangeArrowheads="1"/>
          </p:cNvSpPr>
          <p:nvPr/>
        </p:nvSpPr>
        <p:spPr bwMode="auto">
          <a:xfrm>
            <a:off x="4286250" y="2647950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69" name="Oval 65"/>
          <p:cNvSpPr>
            <a:spLocks noChangeArrowheads="1"/>
          </p:cNvSpPr>
          <p:nvPr/>
        </p:nvSpPr>
        <p:spPr bwMode="auto">
          <a:xfrm>
            <a:off x="6648450" y="3978275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  <a:endParaRPr lang="en-US" sz="1800">
              <a:solidFill>
                <a:schemeClr val="bg1"/>
              </a:solidFill>
              <a:latin typeface="Tahoma" pitchFamily="80" charset="0"/>
              <a:cs typeface="Arial" charset="0"/>
            </a:endParaRPr>
          </a:p>
        </p:txBody>
      </p:sp>
      <p:sp>
        <p:nvSpPr>
          <p:cNvPr id="10270" name="Oval 66"/>
          <p:cNvSpPr>
            <a:spLocks noChangeArrowheads="1"/>
          </p:cNvSpPr>
          <p:nvPr/>
        </p:nvSpPr>
        <p:spPr bwMode="auto">
          <a:xfrm>
            <a:off x="6724650" y="1982788"/>
            <a:ext cx="955675" cy="411162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71" name="Oval 67"/>
          <p:cNvSpPr>
            <a:spLocks noChangeArrowheads="1"/>
          </p:cNvSpPr>
          <p:nvPr/>
        </p:nvSpPr>
        <p:spPr bwMode="auto">
          <a:xfrm>
            <a:off x="1543050" y="4310063"/>
            <a:ext cx="955675" cy="411162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72" name="Oval 68"/>
          <p:cNvSpPr>
            <a:spLocks noChangeArrowheads="1"/>
          </p:cNvSpPr>
          <p:nvPr/>
        </p:nvSpPr>
        <p:spPr bwMode="auto">
          <a:xfrm>
            <a:off x="5334000" y="3911600"/>
            <a:ext cx="955675" cy="411163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Times" pitchFamily="80" charset="0"/>
                <a:cs typeface="Arial" charset="0"/>
              </a:rPr>
              <a:t>LDM</a:t>
            </a:r>
          </a:p>
        </p:txBody>
      </p:sp>
      <p:sp>
        <p:nvSpPr>
          <p:cNvPr id="10273" name="Text Box 69"/>
          <p:cNvSpPr txBox="1">
            <a:spLocks noChangeArrowheads="1"/>
          </p:cNvSpPr>
          <p:nvPr/>
        </p:nvSpPr>
        <p:spPr bwMode="auto">
          <a:xfrm>
            <a:off x="444500" y="5130800"/>
            <a:ext cx="8166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003366"/>
                </a:solidFill>
                <a:cs typeface="Arial" charset="0"/>
              </a:rPr>
              <a:t>Pushes data from multiple sources using cooperating LDMs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003366"/>
                </a:solidFill>
                <a:cs typeface="Arial" charset="0"/>
              </a:rPr>
              <a:t>Over </a:t>
            </a:r>
            <a:r>
              <a:rPr lang="en-US" sz="2000" b="1" i="1" dirty="0" smtClean="0">
                <a:solidFill>
                  <a:srgbClr val="003366"/>
                </a:solidFill>
                <a:cs typeface="Arial" charset="0"/>
              </a:rPr>
              <a:t>250 </a:t>
            </a:r>
            <a:r>
              <a:rPr lang="en-US" sz="2000" b="1" i="1" dirty="0">
                <a:solidFill>
                  <a:srgbClr val="003366"/>
                </a:solidFill>
                <a:cs typeface="Arial" charset="0"/>
              </a:rPr>
              <a:t>institutions on 5 continents and growing</a:t>
            </a:r>
          </a:p>
        </p:txBody>
      </p:sp>
      <p:sp>
        <p:nvSpPr>
          <p:cNvPr id="10274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Data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2"/>
          <p:cNvGrpSpPr>
            <a:grpSpLocks/>
          </p:cNvGrpSpPr>
          <p:nvPr/>
        </p:nvGrpSpPr>
        <p:grpSpPr bwMode="auto">
          <a:xfrm>
            <a:off x="228600" y="1219200"/>
            <a:ext cx="3975100" cy="4527550"/>
            <a:chOff x="284" y="768"/>
            <a:chExt cx="2504" cy="2852"/>
          </a:xfrm>
        </p:grpSpPr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1258"/>
              <a:ext cx="2497" cy="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616" y="768"/>
              <a:ext cx="1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003366"/>
                  </a:solidFill>
                  <a:cs typeface="Arial" charset="0"/>
                </a:rPr>
                <a:t>In the Beginning...</a:t>
              </a: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284" y="2870"/>
              <a:ext cx="25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cs typeface="Arial" charset="0"/>
                </a:rPr>
                <a:t>“</a:t>
              </a:r>
              <a:r>
                <a:rPr lang="en-US" sz="1800" dirty="0">
                  <a:solidFill>
                    <a:srgbClr val="0070C0"/>
                  </a:solidFill>
                  <a:cs typeface="Arial" charset="0"/>
                </a:rPr>
                <a:t>a dizzying volume of information – on the order of 100 </a:t>
              </a:r>
              <a:r>
                <a:rPr lang="en-US" sz="1800" dirty="0" err="1">
                  <a:solidFill>
                    <a:srgbClr val="0070C0"/>
                  </a:solidFill>
                  <a:cs typeface="Arial" charset="0"/>
                </a:rPr>
                <a:t>MBytes</a:t>
              </a:r>
              <a:r>
                <a:rPr lang="en-US" sz="1800" dirty="0">
                  <a:solidFill>
                    <a:srgbClr val="0070C0"/>
                  </a:solidFill>
                  <a:cs typeface="Arial" charset="0"/>
                </a:rPr>
                <a:t>/day</a:t>
              </a:r>
              <a:r>
                <a:rPr lang="en-US" sz="1800" dirty="0">
                  <a:cs typeface="Arial" charset="0"/>
                </a:rPr>
                <a:t>” (AMS paper on LDM-2, Davis and </a:t>
              </a:r>
              <a:r>
                <a:rPr lang="en-US" sz="1800" dirty="0" err="1">
                  <a:cs typeface="Arial" charset="0"/>
                </a:rPr>
                <a:t>Rew</a:t>
              </a:r>
              <a:r>
                <a:rPr lang="en-US" sz="1800" dirty="0">
                  <a:cs typeface="Arial" charset="0"/>
                </a:rPr>
                <a:t>, 1990) </a:t>
              </a:r>
            </a:p>
          </p:txBody>
        </p:sp>
      </p:grpSp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LDM/IDD Real-Time Data Flows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923005" y="1219200"/>
            <a:ext cx="1514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66"/>
                </a:solidFill>
                <a:cs typeface="Arial" charset="0"/>
              </a:rPr>
              <a:t>…Today</a:t>
            </a:r>
            <a:endParaRPr lang="en-US" b="1" i="1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1938338"/>
            <a:ext cx="4572000" cy="4187825"/>
          </a:xfrm>
        </p:spPr>
        <p:txBody>
          <a:bodyPr/>
          <a:lstStyle/>
          <a:p>
            <a:pPr marL="182880" indent="-18288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LDM-6 handles 15 GB/hour input, with as many as 280,000 products/hour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LDM-6 collects data for THORPEX Interactive Grand Global Ensemble (TIGGE)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Cluster LDM configurations handle 600+ downstream connections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Over 450 LDM machines run continuously at 250 sites</a:t>
            </a:r>
          </a:p>
          <a:p>
            <a:pPr marL="182880" indent="-18288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NWS uses LDM-6 operationally to collect and relay NEXRAD level 2 data from over 162 radars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052394"/>
            <a:ext cx="6629400" cy="19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UPC Data Flows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308" y="3361038"/>
            <a:ext cx="7479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Unidata Program Center’s IDD/LDM Cluster: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Receives ~15 </a:t>
            </a:r>
            <a:r>
              <a:rPr lang="en-US" dirty="0" smtClean="0">
                <a:solidFill>
                  <a:srgbClr val="000000"/>
                </a:solidFill>
              </a:rPr>
              <a:t>GB/hour from upstream sites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Relays data to more than 650 downstream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connections.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Has average data throughput of day: 5.7 TB/day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(525 Mbps!)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Peak data throughput rate exceeds 1.1 </a:t>
            </a:r>
            <a:r>
              <a:rPr lang="en-US" dirty="0" err="1" smtClean="0">
                <a:solidFill>
                  <a:srgbClr val="000000"/>
                </a:solidFill>
              </a:rPr>
              <a:t>Gbps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GothicLHBoldExtende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GothicLHBoldExtended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HD:Users:russ:presentations:Toms-presentations:AMS2006_Gambi.ppt</Template>
  <TotalTime>10249</TotalTime>
  <Words>1004</Words>
  <Application>Microsoft Office PowerPoint</Application>
  <PresentationFormat>On-screen Show (4:3)</PresentationFormat>
  <Paragraphs>164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Default Design</vt:lpstr>
      <vt:lpstr>   N-Wave Stakeholder Users Conference  Wednesday, May 11, 2011 3645 Marine St, Rm 123  Boulder, CO   </vt:lpstr>
      <vt:lpstr>Unidata: An Overview</vt:lpstr>
      <vt:lpstr>Unidata – Who are we?</vt:lpstr>
      <vt:lpstr>Unidata – Who Benefits, and How?</vt:lpstr>
      <vt:lpstr>Unidata – Access to Data The Internet Data Distribution (IDD) System</vt:lpstr>
      <vt:lpstr>Unidata’s Local Data Manager (LDM) The heart of the Internet Data Distribution System</vt:lpstr>
      <vt:lpstr>Internet Data Distribution</vt:lpstr>
      <vt:lpstr>LDM/IDD Real-Time Data Flows</vt:lpstr>
      <vt:lpstr>UPC Data Flows</vt:lpstr>
      <vt:lpstr>Data Requirements Assumptions</vt:lpstr>
      <vt:lpstr>GEneral Meteorology PAcKage</vt:lpstr>
      <vt:lpstr>Man-computer Interactive Data Access System for UniX</vt:lpstr>
      <vt:lpstr>           Integrated Data Viewer</vt:lpstr>
      <vt:lpstr>Some IDV Features</vt:lpstr>
      <vt:lpstr>Thematic Real-time Environmental Distributed Data Services (THREDDS)</vt:lpstr>
      <vt:lpstr>Other Unidata Products</vt:lpstr>
      <vt:lpstr>Opportunities for Collaboration</vt:lpstr>
      <vt:lpstr>Additional Information</vt:lpstr>
    </vt:vector>
  </TitlesOfParts>
  <Company>Russ Rew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Rew</dc:creator>
  <cp:lastModifiedBy>Linda Miller</cp:lastModifiedBy>
  <cp:revision>601</cp:revision>
  <dcterms:created xsi:type="dcterms:W3CDTF">2007-02-25T22:47:08Z</dcterms:created>
  <dcterms:modified xsi:type="dcterms:W3CDTF">2011-05-11T18:26:57Z</dcterms:modified>
</cp:coreProperties>
</file>