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2" r:id="rId1"/>
  </p:sldMasterIdLst>
  <p:notesMasterIdLst>
    <p:notesMasterId r:id="rId9"/>
  </p:notesMasterIdLst>
  <p:handoutMasterIdLst>
    <p:handoutMasterId r:id="rId10"/>
  </p:handoutMasterIdLst>
  <p:sldIdLst>
    <p:sldId id="447" r:id="rId2"/>
    <p:sldId id="467" r:id="rId3"/>
    <p:sldId id="476" r:id="rId4"/>
    <p:sldId id="460" r:id="rId5"/>
    <p:sldId id="477" r:id="rId6"/>
    <p:sldId id="478" r:id="rId7"/>
    <p:sldId id="474" r:id="rId8"/>
  </p:sldIdLst>
  <p:sldSz cx="9144000" cy="6858000" type="screen4x3"/>
  <p:notesSz cx="6950075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FFFF66"/>
    <a:srgbClr val="FFFF99"/>
    <a:srgbClr val="FFFFFF"/>
    <a:srgbClr val="CC9900"/>
    <a:srgbClr val="FFCC66"/>
    <a:srgbClr val="0080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9" autoAdjust="0"/>
    <p:restoredTop sz="87064" autoAdjust="0"/>
  </p:normalViewPr>
  <p:slideViewPr>
    <p:cSldViewPr>
      <p:cViewPr>
        <p:scale>
          <a:sx n="75" d="100"/>
          <a:sy n="75" d="100"/>
        </p:scale>
        <p:origin x="-216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7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1602" y="-72"/>
      </p:cViewPr>
      <p:guideLst>
        <p:guide orient="horz" pos="2909"/>
        <p:guide pos="2189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Arial" charset="0"/>
                <a:ea typeface="ＭＳ Ｐゴシック" pitchFamily="-110" charset="-128"/>
              </a:defRPr>
            </a:lvl1pPr>
          </a:lstStyle>
          <a:p>
            <a:pPr>
              <a:defRPr/>
            </a:pPr>
            <a:fld id="{5744882F-B2C1-4350-A151-B3FDD36C46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5225" y="692150"/>
            <a:ext cx="4619625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4387850"/>
            <a:ext cx="5559425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Arial" charset="0"/>
                <a:ea typeface="ＭＳ Ｐゴシック" pitchFamily="-110" charset="-128"/>
              </a:defRPr>
            </a:lvl1pPr>
          </a:lstStyle>
          <a:p>
            <a:pPr>
              <a:defRPr/>
            </a:pPr>
            <a:fld id="{DDF2498C-84B8-4A74-B9C1-AC071684A4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07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07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07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07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492" tIns="46246" rIns="92492" bIns="46246" anchor="b"/>
          <a:lstStyle/>
          <a:p>
            <a:pPr algn="r" defTabSz="925513"/>
            <a:fld id="{CA9FE5CD-7775-4BFF-B453-022696CDDDBD}" type="slidenum">
              <a:rPr lang="en-US" sz="1200"/>
              <a:pPr algn="r" defTabSz="925513"/>
              <a:t>1</a:t>
            </a:fld>
            <a:endParaRPr 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89863" y="5562600"/>
            <a:ext cx="1201737" cy="12017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5" name="Picture 2" descr="C:\Users\Michelle\Desktop\MARK\DOC_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375" y="5575300"/>
            <a:ext cx="1216025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16 December 2008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MAG Redesign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75CD7C-D5FC-4049-9495-1E1130D840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16 December 2008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MAG Redesign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C9B4D1-53A5-452C-857B-DD1CBF4F79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16 December 2008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MAG Redesign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08C835-2FB0-44F1-8C2A-736F9DC922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228600" y="1362075"/>
            <a:ext cx="8686800" cy="0"/>
          </a:xfrm>
          <a:prstGeom prst="line">
            <a:avLst/>
          </a:prstGeom>
          <a:noFill/>
          <a:ln w="57150">
            <a:solidFill>
              <a:srgbClr val="0070C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2400" dirty="0">
              <a:latin typeface="Times New Roman" charset="0"/>
              <a:ea typeface="+mn-ea"/>
            </a:endParaRPr>
          </a:p>
        </p:txBody>
      </p:sp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89863" y="76200"/>
            <a:ext cx="1201737" cy="12017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6" name="Line 7"/>
          <p:cNvSpPr>
            <a:spLocks noChangeShapeType="1"/>
          </p:cNvSpPr>
          <p:nvPr/>
        </p:nvSpPr>
        <p:spPr bwMode="auto">
          <a:xfrm>
            <a:off x="228600" y="1362075"/>
            <a:ext cx="8686800" cy="0"/>
          </a:xfrm>
          <a:prstGeom prst="line">
            <a:avLst/>
          </a:prstGeom>
          <a:noFill/>
          <a:ln w="57150">
            <a:solidFill>
              <a:srgbClr val="0070C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2400" dirty="0">
              <a:latin typeface="Times New Roman" charset="0"/>
              <a:ea typeface="+mn-ea"/>
            </a:endParaRPr>
          </a:p>
        </p:txBody>
      </p:sp>
      <p:pic>
        <p:nvPicPr>
          <p:cNvPr id="7" name="Picture 2" descr="C:\Users\Michelle\Desktop\MARK\DOC_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375" y="76200"/>
            <a:ext cx="1216025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16 December 2008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MAG Redesign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F58760-63DC-44F3-8AD7-EC65EB7DCD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228600" y="1362075"/>
            <a:ext cx="8686800" cy="0"/>
          </a:xfrm>
          <a:prstGeom prst="line">
            <a:avLst/>
          </a:prstGeom>
          <a:noFill/>
          <a:ln w="57150">
            <a:solidFill>
              <a:srgbClr val="0070C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2400" dirty="0">
              <a:latin typeface="Times New Roman" charset="0"/>
              <a:ea typeface="+mn-ea"/>
            </a:endParaRPr>
          </a:p>
        </p:txBody>
      </p:sp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89863" y="76200"/>
            <a:ext cx="1201737" cy="12017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6" name="Line 7"/>
          <p:cNvSpPr>
            <a:spLocks noChangeShapeType="1"/>
          </p:cNvSpPr>
          <p:nvPr/>
        </p:nvSpPr>
        <p:spPr bwMode="auto">
          <a:xfrm>
            <a:off x="228600" y="1362075"/>
            <a:ext cx="8686800" cy="0"/>
          </a:xfrm>
          <a:prstGeom prst="line">
            <a:avLst/>
          </a:prstGeom>
          <a:noFill/>
          <a:ln w="57150">
            <a:solidFill>
              <a:srgbClr val="0070C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2400" dirty="0">
              <a:latin typeface="Times New Roman" charset="0"/>
              <a:ea typeface="+mn-ea"/>
            </a:endParaRPr>
          </a:p>
        </p:txBody>
      </p:sp>
      <p:pic>
        <p:nvPicPr>
          <p:cNvPr id="7" name="Picture 2" descr="C:\Users\Michelle\Desktop\MARK\DOC_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375" y="76200"/>
            <a:ext cx="1216025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16 December 2008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MAG Redesign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A8FB4D-2706-4933-BDBA-95E459FF65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7"/>
          <p:cNvSpPr>
            <a:spLocks noChangeShapeType="1"/>
          </p:cNvSpPr>
          <p:nvPr/>
        </p:nvSpPr>
        <p:spPr bwMode="auto">
          <a:xfrm>
            <a:off x="228600" y="1362075"/>
            <a:ext cx="8686800" cy="0"/>
          </a:xfrm>
          <a:prstGeom prst="line">
            <a:avLst/>
          </a:prstGeom>
          <a:noFill/>
          <a:ln w="57150">
            <a:solidFill>
              <a:srgbClr val="0070C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2400" dirty="0">
              <a:latin typeface="Times New Roman" charset="0"/>
              <a:ea typeface="+mn-ea"/>
            </a:endParaRPr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89863" y="76200"/>
            <a:ext cx="1201737" cy="12017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228600" y="1362075"/>
            <a:ext cx="8686800" cy="0"/>
          </a:xfrm>
          <a:prstGeom prst="line">
            <a:avLst/>
          </a:prstGeom>
          <a:noFill/>
          <a:ln w="57150">
            <a:solidFill>
              <a:srgbClr val="0070C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2400" dirty="0">
              <a:latin typeface="Times New Roman" charset="0"/>
              <a:ea typeface="+mn-ea"/>
            </a:endParaRPr>
          </a:p>
        </p:txBody>
      </p:sp>
      <p:pic>
        <p:nvPicPr>
          <p:cNvPr id="8" name="Picture 2" descr="C:\Users\Michelle\Desktop\MARK\DOC_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375" y="76200"/>
            <a:ext cx="1216025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16 December 2008</a:t>
            </a:r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MAG Redesign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D3DBA1-B1A6-49C6-8277-02CD1DA8AF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228600" y="1362075"/>
            <a:ext cx="8686800" cy="0"/>
          </a:xfrm>
          <a:prstGeom prst="line">
            <a:avLst/>
          </a:prstGeom>
          <a:noFill/>
          <a:ln w="57150">
            <a:solidFill>
              <a:srgbClr val="0070C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2400" dirty="0">
              <a:latin typeface="Times New Roman" charset="0"/>
              <a:ea typeface="+mn-ea"/>
            </a:endParaRPr>
          </a:p>
        </p:txBody>
      </p:sp>
      <p:pic>
        <p:nvPicPr>
          <p:cNvPr id="8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89863" y="76200"/>
            <a:ext cx="1201737" cy="12017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9" name="Line 7"/>
          <p:cNvSpPr>
            <a:spLocks noChangeShapeType="1"/>
          </p:cNvSpPr>
          <p:nvPr/>
        </p:nvSpPr>
        <p:spPr bwMode="auto">
          <a:xfrm>
            <a:off x="228600" y="1362075"/>
            <a:ext cx="8686800" cy="0"/>
          </a:xfrm>
          <a:prstGeom prst="line">
            <a:avLst/>
          </a:prstGeom>
          <a:noFill/>
          <a:ln w="57150">
            <a:solidFill>
              <a:srgbClr val="0070C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2400" dirty="0">
              <a:latin typeface="Times New Roman" charset="0"/>
              <a:ea typeface="+mn-ea"/>
            </a:endParaRPr>
          </a:p>
        </p:txBody>
      </p:sp>
      <p:pic>
        <p:nvPicPr>
          <p:cNvPr id="10" name="Picture 2" descr="C:\Users\Michelle\Desktop\MARK\DOC_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375" y="76200"/>
            <a:ext cx="1216025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16 December 2008</a:t>
            </a:r>
          </a:p>
        </p:txBody>
      </p:sp>
      <p:sp>
        <p:nvSpPr>
          <p:cNvPr id="1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MAG Redesign</a:t>
            </a:r>
          </a:p>
        </p:txBody>
      </p:sp>
      <p:sp>
        <p:nvSpPr>
          <p:cNvPr id="13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15580-2C46-437C-8423-1837F110A6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7"/>
          <p:cNvSpPr>
            <a:spLocks noChangeShapeType="1"/>
          </p:cNvSpPr>
          <p:nvPr/>
        </p:nvSpPr>
        <p:spPr bwMode="auto">
          <a:xfrm>
            <a:off x="228600" y="1362075"/>
            <a:ext cx="8686800" cy="0"/>
          </a:xfrm>
          <a:prstGeom prst="line">
            <a:avLst/>
          </a:prstGeom>
          <a:noFill/>
          <a:ln w="57150">
            <a:solidFill>
              <a:srgbClr val="0070C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2400" dirty="0">
              <a:latin typeface="Times New Roman" charset="0"/>
              <a:ea typeface="+mn-ea"/>
            </a:endParaRPr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89863" y="76200"/>
            <a:ext cx="1201737" cy="12017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5" name="Line 7"/>
          <p:cNvSpPr>
            <a:spLocks noChangeShapeType="1"/>
          </p:cNvSpPr>
          <p:nvPr/>
        </p:nvSpPr>
        <p:spPr bwMode="auto">
          <a:xfrm>
            <a:off x="228600" y="1362075"/>
            <a:ext cx="8686800" cy="0"/>
          </a:xfrm>
          <a:prstGeom prst="line">
            <a:avLst/>
          </a:prstGeom>
          <a:noFill/>
          <a:ln w="57150">
            <a:solidFill>
              <a:srgbClr val="0070C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2400" dirty="0">
              <a:latin typeface="Times New Roman" charset="0"/>
              <a:ea typeface="+mn-ea"/>
            </a:endParaRPr>
          </a:p>
        </p:txBody>
      </p:sp>
      <p:pic>
        <p:nvPicPr>
          <p:cNvPr id="6" name="Picture 2" descr="C:\Users\Michelle\Desktop\MARK\DOC_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375" y="76200"/>
            <a:ext cx="1216025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16 December 2008</a:t>
            </a: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MAG Redesign</a:t>
            </a: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92BD71-DA00-4B09-A3A4-3C6453C773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7"/>
          <p:cNvSpPr>
            <a:spLocks noChangeShapeType="1"/>
          </p:cNvSpPr>
          <p:nvPr/>
        </p:nvSpPr>
        <p:spPr bwMode="auto">
          <a:xfrm>
            <a:off x="228600" y="1362075"/>
            <a:ext cx="8686800" cy="0"/>
          </a:xfrm>
          <a:prstGeom prst="line">
            <a:avLst/>
          </a:prstGeom>
          <a:noFill/>
          <a:ln w="57150">
            <a:solidFill>
              <a:srgbClr val="0070C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2400" dirty="0">
              <a:latin typeface="Times New Roman" charset="0"/>
              <a:ea typeface="+mn-ea"/>
            </a:endParaRPr>
          </a:p>
        </p:txBody>
      </p:sp>
      <p:pic>
        <p:nvPicPr>
          <p:cNvPr id="3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89863" y="76200"/>
            <a:ext cx="1201737" cy="12017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228600" y="1362075"/>
            <a:ext cx="8686800" cy="0"/>
          </a:xfrm>
          <a:prstGeom prst="line">
            <a:avLst/>
          </a:prstGeom>
          <a:noFill/>
          <a:ln w="57150">
            <a:solidFill>
              <a:srgbClr val="0070C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2400" dirty="0">
              <a:latin typeface="Times New Roman" charset="0"/>
              <a:ea typeface="+mn-ea"/>
            </a:endParaRPr>
          </a:p>
        </p:txBody>
      </p:sp>
      <p:pic>
        <p:nvPicPr>
          <p:cNvPr id="5" name="Picture 2" descr="C:\Users\Michelle\Desktop\MARK\DOC_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375" y="76200"/>
            <a:ext cx="1216025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16 December 2008</a:t>
            </a: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MAG Redesign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0A0B8C-8E6D-4E9E-A4D6-4FB3876F0C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7"/>
          <p:cNvSpPr>
            <a:spLocks noChangeShapeType="1"/>
          </p:cNvSpPr>
          <p:nvPr/>
        </p:nvSpPr>
        <p:spPr bwMode="auto">
          <a:xfrm>
            <a:off x="228600" y="1362075"/>
            <a:ext cx="8686800" cy="0"/>
          </a:xfrm>
          <a:prstGeom prst="line">
            <a:avLst/>
          </a:prstGeom>
          <a:noFill/>
          <a:ln w="57150">
            <a:solidFill>
              <a:srgbClr val="0070C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2400" dirty="0">
              <a:latin typeface="Times New Roman" charset="0"/>
              <a:ea typeface="+mn-ea"/>
            </a:endParaRPr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89863" y="76200"/>
            <a:ext cx="1201737" cy="12017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228600" y="1362075"/>
            <a:ext cx="8686800" cy="0"/>
          </a:xfrm>
          <a:prstGeom prst="line">
            <a:avLst/>
          </a:prstGeom>
          <a:noFill/>
          <a:ln w="57150">
            <a:solidFill>
              <a:srgbClr val="0070C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2400" dirty="0">
              <a:latin typeface="Times New Roman" charset="0"/>
              <a:ea typeface="+mn-ea"/>
            </a:endParaRPr>
          </a:p>
        </p:txBody>
      </p:sp>
      <p:pic>
        <p:nvPicPr>
          <p:cNvPr id="8" name="Picture 2" descr="C:\Users\Michelle\Desktop\MARK\DOC_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375" y="76200"/>
            <a:ext cx="1216025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16 December 2008</a:t>
            </a:r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MAG Redesign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FA1FB0-48C3-4799-9EDB-6B581AECA7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7"/>
          <p:cNvSpPr>
            <a:spLocks noChangeShapeType="1"/>
          </p:cNvSpPr>
          <p:nvPr/>
        </p:nvSpPr>
        <p:spPr bwMode="auto">
          <a:xfrm>
            <a:off x="228600" y="1362075"/>
            <a:ext cx="8686800" cy="0"/>
          </a:xfrm>
          <a:prstGeom prst="line">
            <a:avLst/>
          </a:prstGeom>
          <a:noFill/>
          <a:ln w="57150">
            <a:solidFill>
              <a:srgbClr val="0070C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2400" dirty="0">
              <a:latin typeface="Times New Roman" charset="0"/>
              <a:ea typeface="+mn-ea"/>
            </a:endParaRPr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89863" y="76200"/>
            <a:ext cx="1201737" cy="12017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228600" y="1362075"/>
            <a:ext cx="8686800" cy="0"/>
          </a:xfrm>
          <a:prstGeom prst="line">
            <a:avLst/>
          </a:prstGeom>
          <a:noFill/>
          <a:ln w="57150">
            <a:solidFill>
              <a:srgbClr val="0070C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2400" dirty="0">
              <a:latin typeface="Times New Roman" charset="0"/>
              <a:ea typeface="+mn-ea"/>
            </a:endParaRPr>
          </a:p>
        </p:txBody>
      </p:sp>
      <p:pic>
        <p:nvPicPr>
          <p:cNvPr id="8" name="Picture 2" descr="C:\Users\Michelle\Desktop\MARK\DOC_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375" y="76200"/>
            <a:ext cx="1216025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16 December 2008</a:t>
            </a:r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MAG Redesign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DCB53E-8881-49D9-A01F-77287CDAEA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  <a:ea typeface="+mn-ea"/>
                <a:cs typeface="ＭＳ Ｐゴシック" pitchFamily="-107" charset="-128"/>
              </a:defRPr>
            </a:lvl1pPr>
          </a:lstStyle>
          <a:p>
            <a:pPr>
              <a:defRPr/>
            </a:pPr>
            <a:r>
              <a:rPr lang="en-US"/>
              <a:t>16 December 2008</a:t>
            </a:r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  <a:ea typeface="+mn-ea"/>
                <a:cs typeface="ＭＳ Ｐゴシック" pitchFamily="-107" charset="-128"/>
              </a:defRPr>
            </a:lvl1pPr>
          </a:lstStyle>
          <a:p>
            <a:pPr>
              <a:defRPr/>
            </a:pPr>
            <a:r>
              <a:rPr lang="en-US"/>
              <a:t>MAG Redesign</a:t>
            </a:r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charset="0"/>
                <a:ea typeface="ＭＳ Ｐゴシック" pitchFamily="-110" charset="-128"/>
              </a:defRPr>
            </a:lvl1pPr>
          </a:lstStyle>
          <a:p>
            <a:pPr>
              <a:defRPr/>
            </a:pPr>
            <a:fld id="{755C79AB-C740-4978-B90A-E7253991F2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13" r:id="rId1"/>
    <p:sldLayoutId id="2147484014" r:id="rId2"/>
    <p:sldLayoutId id="2147484015" r:id="rId3"/>
    <p:sldLayoutId id="2147484016" r:id="rId4"/>
    <p:sldLayoutId id="2147484017" r:id="rId5"/>
    <p:sldLayoutId id="2147484018" r:id="rId6"/>
    <p:sldLayoutId id="2147484019" r:id="rId7"/>
    <p:sldLayoutId id="2147484020" r:id="rId8"/>
    <p:sldLayoutId id="2147484021" r:id="rId9"/>
    <p:sldLayoutId id="2147484011" r:id="rId10"/>
    <p:sldLayoutId id="214748401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pitchFamily="-107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  <a:cs typeface="ＭＳ Ｐゴシック" pitchFamily="-107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  <a:cs typeface="ＭＳ Ｐゴシック" pitchFamily="-107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  <a:cs typeface="ＭＳ Ｐゴシック" pitchFamily="-107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  <a:cs typeface="ＭＳ Ｐゴシック" pitchFamily="-107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pitchFamily="-107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24000"/>
            <a:ext cx="7772400" cy="1752600"/>
          </a:xfrm>
        </p:spPr>
        <p:txBody>
          <a:bodyPr/>
          <a:lstStyle/>
          <a:p>
            <a:pPr eaLnBrk="1" hangingPunct="1"/>
            <a:r>
              <a:rPr lang="en-US" sz="4800" smtClean="0">
                <a:latin typeface="Times New Roman" pitchFamily="18" charset="0"/>
              </a:rPr>
              <a:t>CONDUIT Update</a:t>
            </a:r>
            <a:br>
              <a:rPr lang="en-US" sz="4800" smtClean="0">
                <a:latin typeface="Times New Roman" pitchFamily="18" charset="0"/>
              </a:rPr>
            </a:br>
            <a:r>
              <a:rPr lang="en-US" sz="1800" smtClean="0">
                <a:latin typeface="Times New Roman" pitchFamily="18" charset="0"/>
              </a:rPr>
              <a:t>Cooperative Opportunity for NCEP Data using IDD Technology </a:t>
            </a:r>
            <a:endParaRPr lang="en-US" sz="1800" b="1" i="1" smtClean="0">
              <a:solidFill>
                <a:schemeClr val="tx1"/>
              </a:solidFill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657600"/>
            <a:ext cx="6400800" cy="17526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0070C0"/>
                </a:solidFill>
              </a:rPr>
              <a:t>Rebecca Cosgrove</a:t>
            </a:r>
          </a:p>
          <a:p>
            <a:pPr eaLnBrk="1" hangingPunct="1"/>
            <a:r>
              <a:rPr lang="en-US" sz="2000" smtClean="0">
                <a:solidFill>
                  <a:srgbClr val="0070C0"/>
                </a:solidFill>
              </a:rPr>
              <a:t>NCEP/NCO/Production Management Branch</a:t>
            </a:r>
          </a:p>
          <a:p>
            <a:r>
              <a:rPr lang="en-US" sz="1800" smtClean="0">
                <a:solidFill>
                  <a:srgbClr val="0070C0"/>
                </a:solidFill>
              </a:rPr>
              <a:t>April 11, 2011</a:t>
            </a:r>
          </a:p>
        </p:txBody>
      </p:sp>
      <p:pic>
        <p:nvPicPr>
          <p:cNvPr id="11268" name="Picture 5" descr="ncep_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89338" y="76200"/>
            <a:ext cx="2049462" cy="119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Agenda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Additional Data on CONDUIT</a:t>
            </a:r>
          </a:p>
          <a:p>
            <a:r>
              <a:rPr lang="en-US" smtClean="0"/>
              <a:t>Upcoming NAM upgrade</a:t>
            </a:r>
          </a:p>
          <a:p>
            <a:r>
              <a:rPr lang="en-US" smtClean="0"/>
              <a:t>Future changes</a:t>
            </a:r>
          </a:p>
          <a:p>
            <a:r>
              <a:rPr lang="en-US" smtClean="0"/>
              <a:t>Discussion</a:t>
            </a:r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548BB37-0014-4FB7-AE8B-098C771ED309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2</a:t>
            </a:fld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Seeking User Input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smtClean="0"/>
              <a:t>Since last Usercomm meeting, developed detailed list of possible additions</a:t>
            </a:r>
          </a:p>
          <a:p>
            <a:r>
              <a:rPr lang="en-US" sz="2800" smtClean="0"/>
              <a:t>Unidata posted list to community            February 11</a:t>
            </a:r>
            <a:r>
              <a:rPr lang="en-US" sz="2800" baseline="30000" smtClean="0"/>
              <a:t>th</a:t>
            </a:r>
            <a:r>
              <a:rPr lang="en-US" sz="2800" smtClean="0"/>
              <a:t> asking for requests                     and input</a:t>
            </a:r>
          </a:p>
          <a:p>
            <a:r>
              <a:rPr lang="en-US" sz="2800" smtClean="0"/>
              <a:t>Response has been underwhelming</a:t>
            </a:r>
          </a:p>
          <a:p>
            <a:r>
              <a:rPr lang="en-US" sz="2800" smtClean="0"/>
              <a:t>We ask that the Usercomm recommend some         </a:t>
            </a:r>
          </a:p>
          <a:p>
            <a:pPr>
              <a:buFontTx/>
              <a:buNone/>
            </a:pPr>
            <a:r>
              <a:rPr lang="en-US" sz="2800" smtClean="0"/>
              <a:t>                      additions on behalf of the community</a:t>
            </a: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5D04B3D-C7C3-4544-AF24-D8E39401EA5C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3</a:t>
            </a:fld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pic>
        <p:nvPicPr>
          <p:cNvPr id="1331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24600" y="2286000"/>
            <a:ext cx="198120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5181600"/>
            <a:ext cx="1727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Available Data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229600" cy="5181600"/>
          </a:xfrm>
        </p:spPr>
        <p:txBody>
          <a:bodyPr/>
          <a:lstStyle/>
          <a:p>
            <a:r>
              <a:rPr lang="en-US" sz="2000" b="1" smtClean="0"/>
              <a:t>HIRESW 5km output nests </a:t>
            </a:r>
            <a:r>
              <a:rPr lang="en-US" sz="2000" smtClean="0"/>
              <a:t>(ARW and NMM cores)</a:t>
            </a:r>
          </a:p>
          <a:p>
            <a:pPr lvl="1"/>
            <a:r>
              <a:rPr lang="en-US" sz="1600" smtClean="0"/>
              <a:t>Alaska, East/Central US, West/Central US, Hawaii, Puerto Rico, Guam</a:t>
            </a:r>
          </a:p>
          <a:p>
            <a:r>
              <a:rPr lang="en-US" sz="2000" b="1" smtClean="0"/>
              <a:t>Real-time Ocean Forecast System (RTOFS) </a:t>
            </a:r>
            <a:r>
              <a:rPr lang="en-US" sz="2000" smtClean="0"/>
              <a:t>– nowcast &amp; forecast</a:t>
            </a:r>
          </a:p>
          <a:p>
            <a:pPr lvl="1"/>
            <a:r>
              <a:rPr lang="en-US" sz="1600" smtClean="0"/>
              <a:t>Hybrid curvilinear coordinate system – Atlantic &amp; regional grids</a:t>
            </a:r>
          </a:p>
          <a:p>
            <a:pPr lvl="1"/>
            <a:r>
              <a:rPr lang="en-US" sz="1600" smtClean="0"/>
              <a:t>Interpolated to standard lat/lon grid – Atlantic &amp; regional grids</a:t>
            </a:r>
          </a:p>
          <a:p>
            <a:r>
              <a:rPr lang="en-US" sz="2000" b="1" smtClean="0"/>
              <a:t>Hurricane model output</a:t>
            </a:r>
          </a:p>
          <a:p>
            <a:pPr lvl="1"/>
            <a:r>
              <a:rPr lang="en-US" sz="1600" smtClean="0"/>
              <a:t>HWRF and GFDL model output when storms are run; 1, 1/6</a:t>
            </a:r>
            <a:r>
              <a:rPr lang="en-US" sz="1600" baseline="30000" smtClean="0"/>
              <a:t>th</a:t>
            </a:r>
            <a:r>
              <a:rPr lang="en-US" sz="1600" smtClean="0"/>
              <a:t>, 1/12</a:t>
            </a:r>
            <a:r>
              <a:rPr lang="en-US" sz="1600" baseline="30000" smtClean="0"/>
              <a:t>th</a:t>
            </a:r>
            <a:r>
              <a:rPr lang="en-US" sz="1600" smtClean="0"/>
              <a:t> degree nests</a:t>
            </a:r>
          </a:p>
          <a:p>
            <a:r>
              <a:rPr lang="en-US" sz="2000" b="1" smtClean="0"/>
              <a:t>NOAA WW3 output</a:t>
            </a:r>
          </a:p>
          <a:p>
            <a:pPr lvl="1"/>
            <a:r>
              <a:rPr lang="en-US" sz="1600" smtClean="0"/>
              <a:t>Hurricane wave model, multi-grid wave model, global wave ensemble</a:t>
            </a:r>
          </a:p>
          <a:p>
            <a:pPr lvl="1"/>
            <a:r>
              <a:rPr lang="en-US" sz="1600" smtClean="0"/>
              <a:t>Global and regional domains</a:t>
            </a:r>
          </a:p>
          <a:p>
            <a:r>
              <a:rPr lang="en-US" sz="2000" b="1" smtClean="0"/>
              <a:t>Climate Forecast System (CFS) version 2 products</a:t>
            </a:r>
            <a:endParaRPr lang="en-US" sz="2000" smtClean="0"/>
          </a:p>
          <a:p>
            <a:r>
              <a:rPr lang="en-US" sz="2000" b="1" smtClean="0"/>
              <a:t>North American Ensemble Forecast System (NAEFS)</a:t>
            </a:r>
          </a:p>
          <a:p>
            <a:pPr lvl="1"/>
            <a:r>
              <a:rPr lang="en-US" sz="1600" smtClean="0"/>
              <a:t>Ensemble products</a:t>
            </a:r>
          </a:p>
          <a:p>
            <a:r>
              <a:rPr lang="en-US" sz="2000" b="1" smtClean="0"/>
              <a:t>RTMA</a:t>
            </a:r>
          </a:p>
          <a:p>
            <a:pPr lvl="1"/>
            <a:r>
              <a:rPr lang="en-US" sz="1600" smtClean="0"/>
              <a:t>Alaska 3km – all other grids (incl CONUS 2.5km) available on NOAAPORT</a:t>
            </a:r>
          </a:p>
          <a:p>
            <a:endParaRPr lang="en-US" sz="2000" smtClean="0"/>
          </a:p>
          <a:p>
            <a:endParaRPr lang="en-US" sz="240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FE29FAE-C28C-4C9D-B883-8416CC0A1E80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4</a:t>
            </a:fld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Upcoming NAM Changes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smtClean="0"/>
              <a:t>Summer 2011 NAM will be upgraded</a:t>
            </a:r>
          </a:p>
          <a:p>
            <a:r>
              <a:rPr lang="en-US" sz="2400" smtClean="0"/>
              <a:t>New products include Fire Weather and NAM nest products</a:t>
            </a:r>
          </a:p>
          <a:p>
            <a:pPr lvl="1"/>
            <a:r>
              <a:rPr lang="en-US" sz="2000" smtClean="0"/>
              <a:t>Fire Weather grid will be 1.33km CONUS grid or 1.5km Alaska grid (0-36 hrs) run over that day’s area of interest for the fire weather community</a:t>
            </a:r>
          </a:p>
          <a:p>
            <a:pPr lvl="1"/>
            <a:r>
              <a:rPr lang="en-US" sz="2000" smtClean="0"/>
              <a:t>NAM nests (0-60h)</a:t>
            </a:r>
          </a:p>
          <a:p>
            <a:pPr lvl="2"/>
            <a:r>
              <a:rPr lang="en-US" sz="1600" smtClean="0"/>
              <a:t>4km CONUS</a:t>
            </a:r>
          </a:p>
          <a:p>
            <a:pPr lvl="2"/>
            <a:r>
              <a:rPr lang="en-US" sz="1600" smtClean="0"/>
              <a:t>6km Alaska</a:t>
            </a:r>
          </a:p>
          <a:p>
            <a:pPr lvl="2"/>
            <a:r>
              <a:rPr lang="en-US" sz="1600" smtClean="0"/>
              <a:t>3km Hawaii</a:t>
            </a:r>
          </a:p>
          <a:p>
            <a:pPr lvl="2"/>
            <a:r>
              <a:rPr lang="en-US" sz="1600" smtClean="0"/>
              <a:t>3km Puerto Rico</a:t>
            </a:r>
          </a:p>
          <a:p>
            <a:r>
              <a:rPr lang="en-US" sz="2400" smtClean="0"/>
              <a:t>There is interest in using CONDUIT                                 to distribute the Fire Weather grids, if not the NAM nests</a:t>
            </a: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A780BB0-A21B-42CF-92D2-6766D8012F34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5</a:t>
            </a:fld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pic>
        <p:nvPicPr>
          <p:cNvPr id="1536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3733800"/>
            <a:ext cx="24384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Other Changes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smtClean="0">
                <a:solidFill>
                  <a:schemeClr val="accent2"/>
                </a:solidFill>
              </a:rPr>
              <a:t>Rapid Refresh replaces RUC in Summer/Fall 2011</a:t>
            </a:r>
          </a:p>
          <a:p>
            <a:pPr lvl="1"/>
            <a:r>
              <a:rPr lang="en-US" sz="2000" smtClean="0"/>
              <a:t>Includes new larger-domain 32 km grid</a:t>
            </a:r>
          </a:p>
          <a:p>
            <a:endParaRPr lang="en-US" sz="2400" smtClean="0">
              <a:solidFill>
                <a:schemeClr val="accent2"/>
              </a:solidFill>
            </a:endParaRPr>
          </a:p>
          <a:p>
            <a:r>
              <a:rPr lang="en-US" sz="2400" smtClean="0">
                <a:solidFill>
                  <a:schemeClr val="accent2"/>
                </a:solidFill>
              </a:rPr>
              <a:t>CONDUIT tech refresh Fall 2011 or 2012</a:t>
            </a:r>
          </a:p>
          <a:p>
            <a:pPr lvl="1"/>
            <a:r>
              <a:rPr lang="en-US" sz="2000" smtClean="0"/>
              <a:t>Increase size of LDM queue to accommodate more products</a:t>
            </a:r>
          </a:p>
          <a:p>
            <a:pPr lvl="1"/>
            <a:r>
              <a:rPr lang="en-US" sz="2000" smtClean="0"/>
              <a:t>Timing of refresh determined by demand for additional products</a:t>
            </a:r>
          </a:p>
          <a:p>
            <a:endParaRPr lang="en-US" sz="2400" smtClean="0">
              <a:solidFill>
                <a:schemeClr val="accent2"/>
              </a:solidFill>
            </a:endParaRPr>
          </a:p>
          <a:p>
            <a:r>
              <a:rPr lang="en-US" sz="2400" smtClean="0">
                <a:solidFill>
                  <a:schemeClr val="accent2"/>
                </a:solidFill>
              </a:rPr>
              <a:t>Next GFS upgrade, including possible addition of 0.25 degree grids not till Q2 of FY2012 at the soonest</a:t>
            </a:r>
          </a:p>
          <a:p>
            <a:pPr lvl="1"/>
            <a:r>
              <a:rPr lang="en-US" sz="2000" smtClean="0"/>
              <a:t>Dependent on compute resources</a:t>
            </a: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13C3B03-26F6-40F6-BE39-12FE0E5FE26F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6</a:t>
            </a:fld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endParaRPr lang="en-US" smtClean="0"/>
          </a:p>
          <a:p>
            <a:pPr algn="ctr">
              <a:buFontTx/>
              <a:buNone/>
            </a:pPr>
            <a:endParaRPr lang="en-US" smtClean="0"/>
          </a:p>
          <a:p>
            <a:pPr algn="ctr">
              <a:buFontTx/>
              <a:buNone/>
            </a:pPr>
            <a:endParaRPr lang="en-US" smtClean="0"/>
          </a:p>
          <a:p>
            <a:pPr algn="ctr">
              <a:buFontTx/>
              <a:buNone/>
            </a:pPr>
            <a:r>
              <a:rPr lang="en-US" smtClean="0"/>
              <a:t>Questions/Discussion</a:t>
            </a:r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55387F7-FC2A-45C3-A414-DC899BB17AC2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7</a:t>
            </a:fld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25667</TotalTime>
  <Words>343</Words>
  <Application>Microsoft Office PowerPoint</Application>
  <PresentationFormat>On-screen Show (4:3)</PresentationFormat>
  <Paragraphs>62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ＭＳ Ｐゴシック</vt:lpstr>
      <vt:lpstr>Times New Roman</vt:lpstr>
      <vt:lpstr>Default Design</vt:lpstr>
      <vt:lpstr>CONDUIT Update Cooperative Opportunity for NCEP Data using IDD Technology </vt:lpstr>
      <vt:lpstr>Agenda</vt:lpstr>
      <vt:lpstr>Seeking User Input</vt:lpstr>
      <vt:lpstr>Available Data</vt:lpstr>
      <vt:lpstr>Upcoming NAM Changes</vt:lpstr>
      <vt:lpstr>Other Changes</vt:lpstr>
      <vt:lpstr>Slide 7</vt:lpstr>
    </vt:vector>
  </TitlesOfParts>
  <Company>DOC/NOAA/NWS/NCEP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MAG Website Proposal</dc:title>
  <dc:creator>Michelle Mainelli</dc:creator>
  <cp:lastModifiedBy>Linda Miller</cp:lastModifiedBy>
  <cp:revision>481</cp:revision>
  <dcterms:created xsi:type="dcterms:W3CDTF">2010-03-08T04:05:40Z</dcterms:created>
  <dcterms:modified xsi:type="dcterms:W3CDTF">2011-04-12T18:20:37Z</dcterms:modified>
</cp:coreProperties>
</file>